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5" r:id="rId4"/>
    <p:sldId id="259" r:id="rId5"/>
    <p:sldId id="266" r:id="rId6"/>
    <p:sldId id="260" r:id="rId7"/>
    <p:sldId id="267" r:id="rId8"/>
    <p:sldId id="261" r:id="rId9"/>
    <p:sldId id="268" r:id="rId10"/>
    <p:sldId id="262" r:id="rId11"/>
    <p:sldId id="269" r:id="rId12"/>
    <p:sldId id="263" r:id="rId13"/>
    <p:sldId id="264" r:id="rId14"/>
  </p:sldIdLst>
  <p:sldSz cx="12192000" cy="6858000"/>
  <p:notesSz cx="6858000" cy="9144000"/>
  <p:defaultTextStyle>
    <a:defPPr>
      <a:defRPr lang="pl-P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17370B0-7A32-0DC4-7F96-C7E9FB233FD6}" v="578" dt="2024-03-03T16:19:09.755"/>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959" autoAdjust="0"/>
    <p:restoredTop sz="94660"/>
  </p:normalViewPr>
  <p:slideViewPr>
    <p:cSldViewPr snapToGrid="0">
      <p:cViewPr varScale="1">
        <p:scale>
          <a:sx n="61" d="100"/>
          <a:sy n="61" d="100"/>
        </p:scale>
        <p:origin x="84" y="35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19" Type="http://schemas.microsoft.com/office/2015/10/relationships/revisionInfo" Target="revisionInfo.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ajd tytułowy">
    <p:spTree>
      <p:nvGrpSpPr>
        <p:cNvPr id="1" name=""/>
        <p:cNvGrpSpPr/>
        <p:nvPr/>
      </p:nvGrpSpPr>
      <p:grpSpPr>
        <a:xfrm>
          <a:off x="0" y="0"/>
          <a:ext cx="0" cy="0"/>
          <a:chOff x="0" y="0"/>
          <a:chExt cx="0" cy="0"/>
        </a:xfrm>
      </p:grpSpPr>
      <p:sp>
        <p:nvSpPr>
          <p:cNvPr id="2" name="Tytuł 1"/>
          <p:cNvSpPr>
            <a:spLocks noGrp="1"/>
          </p:cNvSpPr>
          <p:nvPr>
            <p:ph type="ctrTitle"/>
          </p:nvPr>
        </p:nvSpPr>
        <p:spPr>
          <a:xfrm>
            <a:off x="1524000" y="1122363"/>
            <a:ext cx="9144000" cy="2387600"/>
          </a:xfrm>
        </p:spPr>
        <p:txBody>
          <a:bodyPr anchor="b"/>
          <a:lstStyle>
            <a:lvl1pPr algn="ctr">
              <a:defRPr sz="6000"/>
            </a:lvl1pPr>
          </a:lstStyle>
          <a:p>
            <a:r>
              <a:rPr lang="pl-PL"/>
              <a:t>Kliknij, aby edytować styl</a:t>
            </a:r>
          </a:p>
        </p:txBody>
      </p:sp>
      <p:sp>
        <p:nvSpPr>
          <p:cNvPr id="3" name="Podtytuł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pl-PL"/>
              <a:t>Kliknij, aby edytować styl wzorca podtytułu</a:t>
            </a:r>
          </a:p>
        </p:txBody>
      </p:sp>
      <p:sp>
        <p:nvSpPr>
          <p:cNvPr id="4" name="Symbol zastępczy daty 3"/>
          <p:cNvSpPr>
            <a:spLocks noGrp="1"/>
          </p:cNvSpPr>
          <p:nvPr>
            <p:ph type="dt" sz="half" idx="10"/>
          </p:nvPr>
        </p:nvSpPr>
        <p:spPr/>
        <p:txBody>
          <a:bodyPr/>
          <a:lstStyle/>
          <a:p>
            <a:fld id="{F98AA868-8872-43E4-8C98-D34DABD1FD38}" type="datetimeFigureOut">
              <a:rPr lang="pl-PL" smtClean="0"/>
              <a:t>03.03.2024</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C77C6C3F-668B-4AF5-BFA9-0F657EB068D6}" type="slidenum">
              <a:rPr lang="pl-PL" smtClean="0"/>
              <a:t>‹#›</a:t>
            </a:fld>
            <a:endParaRPr lang="pl-PL"/>
          </a:p>
        </p:txBody>
      </p:sp>
    </p:spTree>
    <p:extLst>
      <p:ext uri="{BB962C8B-B14F-4D97-AF65-F5344CB8AC3E}">
        <p14:creationId xmlns:p14="http://schemas.microsoft.com/office/powerpoint/2010/main" val="339175743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ytuł i tekst pionowy">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a:t>Kliknij, aby edytować styl</a:t>
            </a:r>
          </a:p>
        </p:txBody>
      </p:sp>
      <p:sp>
        <p:nvSpPr>
          <p:cNvPr id="3" name="Symbol zastępczy tytułu pionowego 2"/>
          <p:cNvSpPr>
            <a:spLocks noGrp="1"/>
          </p:cNvSpPr>
          <p:nvPr>
            <p:ph type="body" orient="vert" idx="1"/>
          </p:nvPr>
        </p:nvSpPr>
        <p:spPr/>
        <p:txBody>
          <a:bodyPr vert="eaVert"/>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daty 3"/>
          <p:cNvSpPr>
            <a:spLocks noGrp="1"/>
          </p:cNvSpPr>
          <p:nvPr>
            <p:ph type="dt" sz="half" idx="10"/>
          </p:nvPr>
        </p:nvSpPr>
        <p:spPr/>
        <p:txBody>
          <a:bodyPr/>
          <a:lstStyle/>
          <a:p>
            <a:fld id="{F98AA868-8872-43E4-8C98-D34DABD1FD38}" type="datetimeFigureOut">
              <a:rPr lang="pl-PL" smtClean="0"/>
              <a:t>03.03.2024</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C77C6C3F-668B-4AF5-BFA9-0F657EB068D6}" type="slidenum">
              <a:rPr lang="pl-PL" smtClean="0"/>
              <a:t>‹#›</a:t>
            </a:fld>
            <a:endParaRPr lang="pl-PL"/>
          </a:p>
        </p:txBody>
      </p:sp>
    </p:spTree>
    <p:extLst>
      <p:ext uri="{BB962C8B-B14F-4D97-AF65-F5344CB8AC3E}">
        <p14:creationId xmlns:p14="http://schemas.microsoft.com/office/powerpoint/2010/main" val="24545081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ytuł pionowy i tekst">
    <p:spTree>
      <p:nvGrpSpPr>
        <p:cNvPr id="1" name=""/>
        <p:cNvGrpSpPr/>
        <p:nvPr/>
      </p:nvGrpSpPr>
      <p:grpSpPr>
        <a:xfrm>
          <a:off x="0" y="0"/>
          <a:ext cx="0" cy="0"/>
          <a:chOff x="0" y="0"/>
          <a:chExt cx="0" cy="0"/>
        </a:xfrm>
      </p:grpSpPr>
      <p:sp>
        <p:nvSpPr>
          <p:cNvPr id="2" name="Tytuł pionowy 1"/>
          <p:cNvSpPr>
            <a:spLocks noGrp="1"/>
          </p:cNvSpPr>
          <p:nvPr>
            <p:ph type="title" orient="vert"/>
          </p:nvPr>
        </p:nvSpPr>
        <p:spPr>
          <a:xfrm>
            <a:off x="8724900" y="365125"/>
            <a:ext cx="2628900" cy="5811838"/>
          </a:xfrm>
        </p:spPr>
        <p:txBody>
          <a:bodyPr vert="eaVert"/>
          <a:lstStyle/>
          <a:p>
            <a:r>
              <a:rPr lang="pl-PL"/>
              <a:t>Kliknij, aby edytować styl</a:t>
            </a:r>
          </a:p>
        </p:txBody>
      </p:sp>
      <p:sp>
        <p:nvSpPr>
          <p:cNvPr id="3" name="Symbol zastępczy tytułu pionowego 2"/>
          <p:cNvSpPr>
            <a:spLocks noGrp="1"/>
          </p:cNvSpPr>
          <p:nvPr>
            <p:ph type="body" orient="vert" idx="1"/>
          </p:nvPr>
        </p:nvSpPr>
        <p:spPr>
          <a:xfrm>
            <a:off x="838200" y="365125"/>
            <a:ext cx="7734300" cy="5811838"/>
          </a:xfrm>
        </p:spPr>
        <p:txBody>
          <a:bodyPr vert="eaVert"/>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daty 3"/>
          <p:cNvSpPr>
            <a:spLocks noGrp="1"/>
          </p:cNvSpPr>
          <p:nvPr>
            <p:ph type="dt" sz="half" idx="10"/>
          </p:nvPr>
        </p:nvSpPr>
        <p:spPr/>
        <p:txBody>
          <a:bodyPr/>
          <a:lstStyle/>
          <a:p>
            <a:fld id="{F98AA868-8872-43E4-8C98-D34DABD1FD38}" type="datetimeFigureOut">
              <a:rPr lang="pl-PL" smtClean="0"/>
              <a:t>03.03.2024</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C77C6C3F-668B-4AF5-BFA9-0F657EB068D6}" type="slidenum">
              <a:rPr lang="pl-PL" smtClean="0"/>
              <a:t>‹#›</a:t>
            </a:fld>
            <a:endParaRPr lang="pl-PL"/>
          </a:p>
        </p:txBody>
      </p:sp>
    </p:spTree>
    <p:extLst>
      <p:ext uri="{BB962C8B-B14F-4D97-AF65-F5344CB8AC3E}">
        <p14:creationId xmlns:p14="http://schemas.microsoft.com/office/powerpoint/2010/main" val="134038666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ytuł i zawartość">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a:t>Kliknij, aby edytować styl</a:t>
            </a:r>
          </a:p>
        </p:txBody>
      </p:sp>
      <p:sp>
        <p:nvSpPr>
          <p:cNvPr id="3" name="Symbol zastępczy zawartości 2"/>
          <p:cNvSpPr>
            <a:spLocks noGrp="1"/>
          </p:cNvSpPr>
          <p:nvPr>
            <p:ph idx="1"/>
          </p:nvPr>
        </p:nvSpPr>
        <p:spPr/>
        <p:txBody>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daty 3"/>
          <p:cNvSpPr>
            <a:spLocks noGrp="1"/>
          </p:cNvSpPr>
          <p:nvPr>
            <p:ph type="dt" sz="half" idx="10"/>
          </p:nvPr>
        </p:nvSpPr>
        <p:spPr/>
        <p:txBody>
          <a:bodyPr/>
          <a:lstStyle/>
          <a:p>
            <a:fld id="{F98AA868-8872-43E4-8C98-D34DABD1FD38}" type="datetimeFigureOut">
              <a:rPr lang="pl-PL" smtClean="0"/>
              <a:t>03.03.2024</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C77C6C3F-668B-4AF5-BFA9-0F657EB068D6}" type="slidenum">
              <a:rPr lang="pl-PL" smtClean="0"/>
              <a:t>‹#›</a:t>
            </a:fld>
            <a:endParaRPr lang="pl-PL"/>
          </a:p>
        </p:txBody>
      </p:sp>
    </p:spTree>
    <p:extLst>
      <p:ext uri="{BB962C8B-B14F-4D97-AF65-F5344CB8AC3E}">
        <p14:creationId xmlns:p14="http://schemas.microsoft.com/office/powerpoint/2010/main" val="9673800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Nagłówek sekcji">
    <p:spTree>
      <p:nvGrpSpPr>
        <p:cNvPr id="1" name=""/>
        <p:cNvGrpSpPr/>
        <p:nvPr/>
      </p:nvGrpSpPr>
      <p:grpSpPr>
        <a:xfrm>
          <a:off x="0" y="0"/>
          <a:ext cx="0" cy="0"/>
          <a:chOff x="0" y="0"/>
          <a:chExt cx="0" cy="0"/>
        </a:xfrm>
      </p:grpSpPr>
      <p:sp>
        <p:nvSpPr>
          <p:cNvPr id="2" name="Tytuł 1"/>
          <p:cNvSpPr>
            <a:spLocks noGrp="1"/>
          </p:cNvSpPr>
          <p:nvPr>
            <p:ph type="title"/>
          </p:nvPr>
        </p:nvSpPr>
        <p:spPr>
          <a:xfrm>
            <a:off x="831850" y="1709738"/>
            <a:ext cx="10515600" cy="2852737"/>
          </a:xfrm>
        </p:spPr>
        <p:txBody>
          <a:bodyPr anchor="b"/>
          <a:lstStyle>
            <a:lvl1pPr>
              <a:defRPr sz="6000"/>
            </a:lvl1pPr>
          </a:lstStyle>
          <a:p>
            <a:r>
              <a:rPr lang="pl-PL"/>
              <a:t>Kliknij, aby edytować styl</a:t>
            </a:r>
          </a:p>
        </p:txBody>
      </p:sp>
      <p:sp>
        <p:nvSpPr>
          <p:cNvPr id="3" name="Symbol zastępczy tekstu 2"/>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pl-PL"/>
              <a:t>Kliknij, aby edytować style wzorca tekstu</a:t>
            </a:r>
          </a:p>
        </p:txBody>
      </p:sp>
      <p:sp>
        <p:nvSpPr>
          <p:cNvPr id="4" name="Symbol zastępczy daty 3"/>
          <p:cNvSpPr>
            <a:spLocks noGrp="1"/>
          </p:cNvSpPr>
          <p:nvPr>
            <p:ph type="dt" sz="half" idx="10"/>
          </p:nvPr>
        </p:nvSpPr>
        <p:spPr/>
        <p:txBody>
          <a:bodyPr/>
          <a:lstStyle/>
          <a:p>
            <a:fld id="{F98AA868-8872-43E4-8C98-D34DABD1FD38}" type="datetimeFigureOut">
              <a:rPr lang="pl-PL" smtClean="0"/>
              <a:t>03.03.2024</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C77C6C3F-668B-4AF5-BFA9-0F657EB068D6}" type="slidenum">
              <a:rPr lang="pl-PL" smtClean="0"/>
              <a:t>‹#›</a:t>
            </a:fld>
            <a:endParaRPr lang="pl-PL"/>
          </a:p>
        </p:txBody>
      </p:sp>
    </p:spTree>
    <p:extLst>
      <p:ext uri="{BB962C8B-B14F-4D97-AF65-F5344CB8AC3E}">
        <p14:creationId xmlns:p14="http://schemas.microsoft.com/office/powerpoint/2010/main" val="132341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wa elementy zawartości">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a:t>Kliknij, aby edytować styl</a:t>
            </a:r>
          </a:p>
        </p:txBody>
      </p:sp>
      <p:sp>
        <p:nvSpPr>
          <p:cNvPr id="3" name="Symbol zastępczy zawartości 2"/>
          <p:cNvSpPr>
            <a:spLocks noGrp="1"/>
          </p:cNvSpPr>
          <p:nvPr>
            <p:ph sz="half" idx="1"/>
          </p:nvPr>
        </p:nvSpPr>
        <p:spPr>
          <a:xfrm>
            <a:off x="838200" y="1825625"/>
            <a:ext cx="5181600" cy="4351338"/>
          </a:xfrm>
        </p:spPr>
        <p:txBody>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zawartości 3"/>
          <p:cNvSpPr>
            <a:spLocks noGrp="1"/>
          </p:cNvSpPr>
          <p:nvPr>
            <p:ph sz="half" idx="2"/>
          </p:nvPr>
        </p:nvSpPr>
        <p:spPr>
          <a:xfrm>
            <a:off x="6172200" y="1825625"/>
            <a:ext cx="5181600" cy="4351338"/>
          </a:xfrm>
        </p:spPr>
        <p:txBody>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5" name="Symbol zastępczy daty 4"/>
          <p:cNvSpPr>
            <a:spLocks noGrp="1"/>
          </p:cNvSpPr>
          <p:nvPr>
            <p:ph type="dt" sz="half" idx="10"/>
          </p:nvPr>
        </p:nvSpPr>
        <p:spPr/>
        <p:txBody>
          <a:bodyPr/>
          <a:lstStyle/>
          <a:p>
            <a:fld id="{F98AA868-8872-43E4-8C98-D34DABD1FD38}" type="datetimeFigureOut">
              <a:rPr lang="pl-PL" smtClean="0"/>
              <a:t>03.03.2024</a:t>
            </a:fld>
            <a:endParaRPr lang="pl-PL"/>
          </a:p>
        </p:txBody>
      </p:sp>
      <p:sp>
        <p:nvSpPr>
          <p:cNvPr id="6" name="Symbol zastępczy stopki 5"/>
          <p:cNvSpPr>
            <a:spLocks noGrp="1"/>
          </p:cNvSpPr>
          <p:nvPr>
            <p:ph type="ftr" sz="quarter" idx="11"/>
          </p:nvPr>
        </p:nvSpPr>
        <p:spPr/>
        <p:txBody>
          <a:bodyPr/>
          <a:lstStyle/>
          <a:p>
            <a:endParaRPr lang="pl-PL"/>
          </a:p>
        </p:txBody>
      </p:sp>
      <p:sp>
        <p:nvSpPr>
          <p:cNvPr id="7" name="Symbol zastępczy numeru slajdu 6"/>
          <p:cNvSpPr>
            <a:spLocks noGrp="1"/>
          </p:cNvSpPr>
          <p:nvPr>
            <p:ph type="sldNum" sz="quarter" idx="12"/>
          </p:nvPr>
        </p:nvSpPr>
        <p:spPr/>
        <p:txBody>
          <a:bodyPr/>
          <a:lstStyle/>
          <a:p>
            <a:fld id="{C77C6C3F-668B-4AF5-BFA9-0F657EB068D6}" type="slidenum">
              <a:rPr lang="pl-PL" smtClean="0"/>
              <a:t>‹#›</a:t>
            </a:fld>
            <a:endParaRPr lang="pl-PL"/>
          </a:p>
        </p:txBody>
      </p:sp>
    </p:spTree>
    <p:extLst>
      <p:ext uri="{BB962C8B-B14F-4D97-AF65-F5344CB8AC3E}">
        <p14:creationId xmlns:p14="http://schemas.microsoft.com/office/powerpoint/2010/main" val="388303625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ównanie">
    <p:spTree>
      <p:nvGrpSpPr>
        <p:cNvPr id="1" name=""/>
        <p:cNvGrpSpPr/>
        <p:nvPr/>
      </p:nvGrpSpPr>
      <p:grpSpPr>
        <a:xfrm>
          <a:off x="0" y="0"/>
          <a:ext cx="0" cy="0"/>
          <a:chOff x="0" y="0"/>
          <a:chExt cx="0" cy="0"/>
        </a:xfrm>
      </p:grpSpPr>
      <p:sp>
        <p:nvSpPr>
          <p:cNvPr id="2" name="Tytuł 1"/>
          <p:cNvSpPr>
            <a:spLocks noGrp="1"/>
          </p:cNvSpPr>
          <p:nvPr>
            <p:ph type="title"/>
          </p:nvPr>
        </p:nvSpPr>
        <p:spPr>
          <a:xfrm>
            <a:off x="839788" y="365125"/>
            <a:ext cx="10515600" cy="1325563"/>
          </a:xfrm>
        </p:spPr>
        <p:txBody>
          <a:bodyPr/>
          <a:lstStyle/>
          <a:p>
            <a:r>
              <a:rPr lang="pl-PL"/>
              <a:t>Kliknij, aby edytować styl</a:t>
            </a:r>
          </a:p>
        </p:txBody>
      </p:sp>
      <p:sp>
        <p:nvSpPr>
          <p:cNvPr id="3" name="Symbol zastępczy tekst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a:t>Kliknij, aby edytować style wzorca tekstu</a:t>
            </a:r>
          </a:p>
        </p:txBody>
      </p:sp>
      <p:sp>
        <p:nvSpPr>
          <p:cNvPr id="4" name="Symbol zastępczy zawartości 3"/>
          <p:cNvSpPr>
            <a:spLocks noGrp="1"/>
          </p:cNvSpPr>
          <p:nvPr>
            <p:ph sz="half" idx="2"/>
          </p:nvPr>
        </p:nvSpPr>
        <p:spPr>
          <a:xfrm>
            <a:off x="839788" y="2505075"/>
            <a:ext cx="5157787" cy="3684588"/>
          </a:xfrm>
        </p:spPr>
        <p:txBody>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5" name="Symbol zastępczy tekst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a:t>Kliknij, aby edytować style wzorca tekstu</a:t>
            </a:r>
          </a:p>
        </p:txBody>
      </p:sp>
      <p:sp>
        <p:nvSpPr>
          <p:cNvPr id="6" name="Symbol zastępczy zawartości 5"/>
          <p:cNvSpPr>
            <a:spLocks noGrp="1"/>
          </p:cNvSpPr>
          <p:nvPr>
            <p:ph sz="quarter" idx="4"/>
          </p:nvPr>
        </p:nvSpPr>
        <p:spPr>
          <a:xfrm>
            <a:off x="6172200" y="2505075"/>
            <a:ext cx="5183188" cy="3684588"/>
          </a:xfrm>
        </p:spPr>
        <p:txBody>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7" name="Symbol zastępczy daty 6"/>
          <p:cNvSpPr>
            <a:spLocks noGrp="1"/>
          </p:cNvSpPr>
          <p:nvPr>
            <p:ph type="dt" sz="half" idx="10"/>
          </p:nvPr>
        </p:nvSpPr>
        <p:spPr/>
        <p:txBody>
          <a:bodyPr/>
          <a:lstStyle/>
          <a:p>
            <a:fld id="{F98AA868-8872-43E4-8C98-D34DABD1FD38}" type="datetimeFigureOut">
              <a:rPr lang="pl-PL" smtClean="0"/>
              <a:t>03.03.2024</a:t>
            </a:fld>
            <a:endParaRPr lang="pl-PL"/>
          </a:p>
        </p:txBody>
      </p:sp>
      <p:sp>
        <p:nvSpPr>
          <p:cNvPr id="8" name="Symbol zastępczy stopki 7"/>
          <p:cNvSpPr>
            <a:spLocks noGrp="1"/>
          </p:cNvSpPr>
          <p:nvPr>
            <p:ph type="ftr" sz="quarter" idx="11"/>
          </p:nvPr>
        </p:nvSpPr>
        <p:spPr/>
        <p:txBody>
          <a:bodyPr/>
          <a:lstStyle/>
          <a:p>
            <a:endParaRPr lang="pl-PL"/>
          </a:p>
        </p:txBody>
      </p:sp>
      <p:sp>
        <p:nvSpPr>
          <p:cNvPr id="9" name="Symbol zastępczy numeru slajdu 8"/>
          <p:cNvSpPr>
            <a:spLocks noGrp="1"/>
          </p:cNvSpPr>
          <p:nvPr>
            <p:ph type="sldNum" sz="quarter" idx="12"/>
          </p:nvPr>
        </p:nvSpPr>
        <p:spPr/>
        <p:txBody>
          <a:bodyPr/>
          <a:lstStyle/>
          <a:p>
            <a:fld id="{C77C6C3F-668B-4AF5-BFA9-0F657EB068D6}" type="slidenum">
              <a:rPr lang="pl-PL" smtClean="0"/>
              <a:t>‹#›</a:t>
            </a:fld>
            <a:endParaRPr lang="pl-PL"/>
          </a:p>
        </p:txBody>
      </p:sp>
    </p:spTree>
    <p:extLst>
      <p:ext uri="{BB962C8B-B14F-4D97-AF65-F5344CB8AC3E}">
        <p14:creationId xmlns:p14="http://schemas.microsoft.com/office/powerpoint/2010/main" val="96180829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ylko tytuł">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a:t>Kliknij, aby edytować styl</a:t>
            </a:r>
          </a:p>
        </p:txBody>
      </p:sp>
      <p:sp>
        <p:nvSpPr>
          <p:cNvPr id="3" name="Symbol zastępczy daty 2"/>
          <p:cNvSpPr>
            <a:spLocks noGrp="1"/>
          </p:cNvSpPr>
          <p:nvPr>
            <p:ph type="dt" sz="half" idx="10"/>
          </p:nvPr>
        </p:nvSpPr>
        <p:spPr/>
        <p:txBody>
          <a:bodyPr/>
          <a:lstStyle/>
          <a:p>
            <a:fld id="{F98AA868-8872-43E4-8C98-D34DABD1FD38}" type="datetimeFigureOut">
              <a:rPr lang="pl-PL" smtClean="0"/>
              <a:t>03.03.2024</a:t>
            </a:fld>
            <a:endParaRPr lang="pl-PL"/>
          </a:p>
        </p:txBody>
      </p:sp>
      <p:sp>
        <p:nvSpPr>
          <p:cNvPr id="4" name="Symbol zastępczy stopki 3"/>
          <p:cNvSpPr>
            <a:spLocks noGrp="1"/>
          </p:cNvSpPr>
          <p:nvPr>
            <p:ph type="ftr" sz="quarter" idx="11"/>
          </p:nvPr>
        </p:nvSpPr>
        <p:spPr/>
        <p:txBody>
          <a:bodyPr/>
          <a:lstStyle/>
          <a:p>
            <a:endParaRPr lang="pl-PL"/>
          </a:p>
        </p:txBody>
      </p:sp>
      <p:sp>
        <p:nvSpPr>
          <p:cNvPr id="5" name="Symbol zastępczy numeru slajdu 4"/>
          <p:cNvSpPr>
            <a:spLocks noGrp="1"/>
          </p:cNvSpPr>
          <p:nvPr>
            <p:ph type="sldNum" sz="quarter" idx="12"/>
          </p:nvPr>
        </p:nvSpPr>
        <p:spPr/>
        <p:txBody>
          <a:bodyPr/>
          <a:lstStyle/>
          <a:p>
            <a:fld id="{C77C6C3F-668B-4AF5-BFA9-0F657EB068D6}" type="slidenum">
              <a:rPr lang="pl-PL" smtClean="0"/>
              <a:t>‹#›</a:t>
            </a:fld>
            <a:endParaRPr lang="pl-PL"/>
          </a:p>
        </p:txBody>
      </p:sp>
    </p:spTree>
    <p:extLst>
      <p:ext uri="{BB962C8B-B14F-4D97-AF65-F5344CB8AC3E}">
        <p14:creationId xmlns:p14="http://schemas.microsoft.com/office/powerpoint/2010/main" val="15447972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usty">
    <p:spTree>
      <p:nvGrpSpPr>
        <p:cNvPr id="1" name=""/>
        <p:cNvGrpSpPr/>
        <p:nvPr/>
      </p:nvGrpSpPr>
      <p:grpSpPr>
        <a:xfrm>
          <a:off x="0" y="0"/>
          <a:ext cx="0" cy="0"/>
          <a:chOff x="0" y="0"/>
          <a:chExt cx="0" cy="0"/>
        </a:xfrm>
      </p:grpSpPr>
      <p:sp>
        <p:nvSpPr>
          <p:cNvPr id="2" name="Symbol zastępczy daty 1"/>
          <p:cNvSpPr>
            <a:spLocks noGrp="1"/>
          </p:cNvSpPr>
          <p:nvPr>
            <p:ph type="dt" sz="half" idx="10"/>
          </p:nvPr>
        </p:nvSpPr>
        <p:spPr/>
        <p:txBody>
          <a:bodyPr/>
          <a:lstStyle/>
          <a:p>
            <a:fld id="{F98AA868-8872-43E4-8C98-D34DABD1FD38}" type="datetimeFigureOut">
              <a:rPr lang="pl-PL" smtClean="0"/>
              <a:t>03.03.2024</a:t>
            </a:fld>
            <a:endParaRPr lang="pl-PL"/>
          </a:p>
        </p:txBody>
      </p:sp>
      <p:sp>
        <p:nvSpPr>
          <p:cNvPr id="3" name="Symbol zastępczy stopki 2"/>
          <p:cNvSpPr>
            <a:spLocks noGrp="1"/>
          </p:cNvSpPr>
          <p:nvPr>
            <p:ph type="ftr" sz="quarter" idx="11"/>
          </p:nvPr>
        </p:nvSpPr>
        <p:spPr/>
        <p:txBody>
          <a:bodyPr/>
          <a:lstStyle/>
          <a:p>
            <a:endParaRPr lang="pl-PL"/>
          </a:p>
        </p:txBody>
      </p:sp>
      <p:sp>
        <p:nvSpPr>
          <p:cNvPr id="4" name="Symbol zastępczy numeru slajdu 3"/>
          <p:cNvSpPr>
            <a:spLocks noGrp="1"/>
          </p:cNvSpPr>
          <p:nvPr>
            <p:ph type="sldNum" sz="quarter" idx="12"/>
          </p:nvPr>
        </p:nvSpPr>
        <p:spPr/>
        <p:txBody>
          <a:bodyPr/>
          <a:lstStyle/>
          <a:p>
            <a:fld id="{C77C6C3F-668B-4AF5-BFA9-0F657EB068D6}" type="slidenum">
              <a:rPr lang="pl-PL" smtClean="0"/>
              <a:t>‹#›</a:t>
            </a:fld>
            <a:endParaRPr lang="pl-PL"/>
          </a:p>
        </p:txBody>
      </p:sp>
    </p:spTree>
    <p:extLst>
      <p:ext uri="{BB962C8B-B14F-4D97-AF65-F5344CB8AC3E}">
        <p14:creationId xmlns:p14="http://schemas.microsoft.com/office/powerpoint/2010/main" val="18508391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Zawartość z podpisem">
    <p:spTree>
      <p:nvGrpSpPr>
        <p:cNvPr id="1" name=""/>
        <p:cNvGrpSpPr/>
        <p:nvPr/>
      </p:nvGrpSpPr>
      <p:grpSpPr>
        <a:xfrm>
          <a:off x="0" y="0"/>
          <a:ext cx="0" cy="0"/>
          <a:chOff x="0" y="0"/>
          <a:chExt cx="0" cy="0"/>
        </a:xfrm>
      </p:grpSpPr>
      <p:sp>
        <p:nvSpPr>
          <p:cNvPr id="2" name="Tytuł 1"/>
          <p:cNvSpPr>
            <a:spLocks noGrp="1"/>
          </p:cNvSpPr>
          <p:nvPr>
            <p:ph type="title"/>
          </p:nvPr>
        </p:nvSpPr>
        <p:spPr>
          <a:xfrm>
            <a:off x="839788" y="457200"/>
            <a:ext cx="3932237" cy="1600200"/>
          </a:xfrm>
        </p:spPr>
        <p:txBody>
          <a:bodyPr anchor="b"/>
          <a:lstStyle>
            <a:lvl1pPr>
              <a:defRPr sz="3200"/>
            </a:lvl1pPr>
          </a:lstStyle>
          <a:p>
            <a:r>
              <a:rPr lang="pl-PL"/>
              <a:t>Kliknij, aby edytować styl</a:t>
            </a:r>
          </a:p>
        </p:txBody>
      </p:sp>
      <p:sp>
        <p:nvSpPr>
          <p:cNvPr id="3" name="Symbol zastępczy zawartości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tekst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l-PL"/>
              <a:t>Kliknij, aby edytować style wzorca tekstu</a:t>
            </a:r>
          </a:p>
        </p:txBody>
      </p:sp>
      <p:sp>
        <p:nvSpPr>
          <p:cNvPr id="5" name="Symbol zastępczy daty 4"/>
          <p:cNvSpPr>
            <a:spLocks noGrp="1"/>
          </p:cNvSpPr>
          <p:nvPr>
            <p:ph type="dt" sz="half" idx="10"/>
          </p:nvPr>
        </p:nvSpPr>
        <p:spPr/>
        <p:txBody>
          <a:bodyPr/>
          <a:lstStyle/>
          <a:p>
            <a:fld id="{F98AA868-8872-43E4-8C98-D34DABD1FD38}" type="datetimeFigureOut">
              <a:rPr lang="pl-PL" smtClean="0"/>
              <a:t>03.03.2024</a:t>
            </a:fld>
            <a:endParaRPr lang="pl-PL"/>
          </a:p>
        </p:txBody>
      </p:sp>
      <p:sp>
        <p:nvSpPr>
          <p:cNvPr id="6" name="Symbol zastępczy stopki 5"/>
          <p:cNvSpPr>
            <a:spLocks noGrp="1"/>
          </p:cNvSpPr>
          <p:nvPr>
            <p:ph type="ftr" sz="quarter" idx="11"/>
          </p:nvPr>
        </p:nvSpPr>
        <p:spPr/>
        <p:txBody>
          <a:bodyPr/>
          <a:lstStyle/>
          <a:p>
            <a:endParaRPr lang="pl-PL"/>
          </a:p>
        </p:txBody>
      </p:sp>
      <p:sp>
        <p:nvSpPr>
          <p:cNvPr id="7" name="Symbol zastępczy numeru slajdu 6"/>
          <p:cNvSpPr>
            <a:spLocks noGrp="1"/>
          </p:cNvSpPr>
          <p:nvPr>
            <p:ph type="sldNum" sz="quarter" idx="12"/>
          </p:nvPr>
        </p:nvSpPr>
        <p:spPr/>
        <p:txBody>
          <a:bodyPr/>
          <a:lstStyle/>
          <a:p>
            <a:fld id="{C77C6C3F-668B-4AF5-BFA9-0F657EB068D6}" type="slidenum">
              <a:rPr lang="pl-PL" smtClean="0"/>
              <a:t>‹#›</a:t>
            </a:fld>
            <a:endParaRPr lang="pl-PL"/>
          </a:p>
        </p:txBody>
      </p:sp>
    </p:spTree>
    <p:extLst>
      <p:ext uri="{BB962C8B-B14F-4D97-AF65-F5344CB8AC3E}">
        <p14:creationId xmlns:p14="http://schemas.microsoft.com/office/powerpoint/2010/main" val="271553044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az z podpisem">
    <p:spTree>
      <p:nvGrpSpPr>
        <p:cNvPr id="1" name=""/>
        <p:cNvGrpSpPr/>
        <p:nvPr/>
      </p:nvGrpSpPr>
      <p:grpSpPr>
        <a:xfrm>
          <a:off x="0" y="0"/>
          <a:ext cx="0" cy="0"/>
          <a:chOff x="0" y="0"/>
          <a:chExt cx="0" cy="0"/>
        </a:xfrm>
      </p:grpSpPr>
      <p:sp>
        <p:nvSpPr>
          <p:cNvPr id="2" name="Tytuł 1"/>
          <p:cNvSpPr>
            <a:spLocks noGrp="1"/>
          </p:cNvSpPr>
          <p:nvPr>
            <p:ph type="title"/>
          </p:nvPr>
        </p:nvSpPr>
        <p:spPr>
          <a:xfrm>
            <a:off x="839788" y="457200"/>
            <a:ext cx="3932237" cy="1600200"/>
          </a:xfrm>
        </p:spPr>
        <p:txBody>
          <a:bodyPr anchor="b"/>
          <a:lstStyle>
            <a:lvl1pPr>
              <a:defRPr sz="3200"/>
            </a:lvl1pPr>
          </a:lstStyle>
          <a:p>
            <a:r>
              <a:rPr lang="pl-PL"/>
              <a:t>Kliknij, aby edytować styl</a:t>
            </a:r>
          </a:p>
        </p:txBody>
      </p:sp>
      <p:sp>
        <p:nvSpPr>
          <p:cNvPr id="3" name="Symbol zastępczy obraz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pl-PL"/>
          </a:p>
        </p:txBody>
      </p:sp>
      <p:sp>
        <p:nvSpPr>
          <p:cNvPr id="4" name="Symbol zastępczy tekst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l-PL"/>
              <a:t>Kliknij, aby edytować style wzorca tekstu</a:t>
            </a:r>
          </a:p>
        </p:txBody>
      </p:sp>
      <p:sp>
        <p:nvSpPr>
          <p:cNvPr id="5" name="Symbol zastępczy daty 4"/>
          <p:cNvSpPr>
            <a:spLocks noGrp="1"/>
          </p:cNvSpPr>
          <p:nvPr>
            <p:ph type="dt" sz="half" idx="10"/>
          </p:nvPr>
        </p:nvSpPr>
        <p:spPr/>
        <p:txBody>
          <a:bodyPr/>
          <a:lstStyle/>
          <a:p>
            <a:fld id="{F98AA868-8872-43E4-8C98-D34DABD1FD38}" type="datetimeFigureOut">
              <a:rPr lang="pl-PL" smtClean="0"/>
              <a:t>03.03.2024</a:t>
            </a:fld>
            <a:endParaRPr lang="pl-PL"/>
          </a:p>
        </p:txBody>
      </p:sp>
      <p:sp>
        <p:nvSpPr>
          <p:cNvPr id="6" name="Symbol zastępczy stopki 5"/>
          <p:cNvSpPr>
            <a:spLocks noGrp="1"/>
          </p:cNvSpPr>
          <p:nvPr>
            <p:ph type="ftr" sz="quarter" idx="11"/>
          </p:nvPr>
        </p:nvSpPr>
        <p:spPr/>
        <p:txBody>
          <a:bodyPr/>
          <a:lstStyle/>
          <a:p>
            <a:endParaRPr lang="pl-PL"/>
          </a:p>
        </p:txBody>
      </p:sp>
      <p:sp>
        <p:nvSpPr>
          <p:cNvPr id="7" name="Symbol zastępczy numeru slajdu 6"/>
          <p:cNvSpPr>
            <a:spLocks noGrp="1"/>
          </p:cNvSpPr>
          <p:nvPr>
            <p:ph type="sldNum" sz="quarter" idx="12"/>
          </p:nvPr>
        </p:nvSpPr>
        <p:spPr/>
        <p:txBody>
          <a:bodyPr/>
          <a:lstStyle/>
          <a:p>
            <a:fld id="{C77C6C3F-668B-4AF5-BFA9-0F657EB068D6}" type="slidenum">
              <a:rPr lang="pl-PL" smtClean="0"/>
              <a:t>‹#›</a:t>
            </a:fld>
            <a:endParaRPr lang="pl-PL"/>
          </a:p>
        </p:txBody>
      </p:sp>
    </p:spTree>
    <p:extLst>
      <p:ext uri="{BB962C8B-B14F-4D97-AF65-F5344CB8AC3E}">
        <p14:creationId xmlns:p14="http://schemas.microsoft.com/office/powerpoint/2010/main" val="30249060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ymbol zastępczy tytuł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pl-PL"/>
              <a:t>Kliknij, aby edytować styl</a:t>
            </a:r>
          </a:p>
        </p:txBody>
      </p:sp>
      <p:sp>
        <p:nvSpPr>
          <p:cNvPr id="3" name="Symbol zastępczy tekst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daty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F98AA868-8872-43E4-8C98-D34DABD1FD38}" type="datetimeFigureOut">
              <a:rPr lang="pl-PL" smtClean="0"/>
              <a:t>03.03.2024</a:t>
            </a:fld>
            <a:endParaRPr lang="pl-PL"/>
          </a:p>
        </p:txBody>
      </p:sp>
      <p:sp>
        <p:nvSpPr>
          <p:cNvPr id="5" name="Symbol zastępczy stopki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pl-PL"/>
          </a:p>
        </p:txBody>
      </p:sp>
      <p:sp>
        <p:nvSpPr>
          <p:cNvPr id="6" name="Symbol zastępczy numeru slajd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C77C6C3F-668B-4AF5-BFA9-0F657EB068D6}" type="slidenum">
              <a:rPr lang="pl-PL" smtClean="0"/>
              <a:t>‹#›</a:t>
            </a:fld>
            <a:endParaRPr lang="pl-PL"/>
          </a:p>
        </p:txBody>
      </p:sp>
    </p:spTree>
    <p:extLst>
      <p:ext uri="{BB962C8B-B14F-4D97-AF65-F5344CB8AC3E}">
        <p14:creationId xmlns:p14="http://schemas.microsoft.com/office/powerpoint/2010/main" val="392663368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pl-P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4.gi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5.gif"/><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image" Target="../media/image9.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489B7BFD-8F45-4093-AD9C-91B15B0503D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10" name="Group 9">
            <a:extLst>
              <a:ext uri="{FF2B5EF4-FFF2-40B4-BE49-F238E27FC236}">
                <a16:creationId xmlns:a16="http://schemas.microsoft.com/office/drawing/2014/main" id="{042BC7E5-76DB-4826-8C07-4A49B6353F76}"/>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1479558"/>
            <a:ext cx="1861854" cy="717514"/>
            <a:chOff x="0" y="1479558"/>
            <a:chExt cx="1861854" cy="717514"/>
          </a:xfrm>
          <a:solidFill>
            <a:schemeClr val="bg1"/>
          </a:solidFill>
        </p:grpSpPr>
        <p:sp>
          <p:nvSpPr>
            <p:cNvPr id="11" name="Freeform: Shape 10">
              <a:extLst>
                <a:ext uri="{FF2B5EF4-FFF2-40B4-BE49-F238E27FC236}">
                  <a16:creationId xmlns:a16="http://schemas.microsoft.com/office/drawing/2014/main" id="{E16C8D8F-10E9-4498-ABDB-0F923F8B683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1479558"/>
              <a:ext cx="1861854" cy="277779"/>
            </a:xfrm>
            <a:custGeom>
              <a:avLst/>
              <a:gdLst>
                <a:gd name="connsiteX0" fmla="*/ 180458 w 1861854"/>
                <a:gd name="connsiteY0" fmla="*/ 0 h 277779"/>
                <a:gd name="connsiteX1" fmla="*/ 419222 w 1861854"/>
                <a:gd name="connsiteY1" fmla="*/ 238761 h 277779"/>
                <a:gd name="connsiteX2" fmla="*/ 657984 w 1861854"/>
                <a:gd name="connsiteY2" fmla="*/ 0 h 277779"/>
                <a:gd name="connsiteX3" fmla="*/ 896745 w 1861854"/>
                <a:gd name="connsiteY3" fmla="*/ 238761 h 277779"/>
                <a:gd name="connsiteX4" fmla="*/ 1135754 w 1861854"/>
                <a:gd name="connsiteY4" fmla="*/ 0 h 277779"/>
                <a:gd name="connsiteX5" fmla="*/ 1374516 w 1861854"/>
                <a:gd name="connsiteY5" fmla="*/ 238761 h 277779"/>
                <a:gd name="connsiteX6" fmla="*/ 1613277 w 1861854"/>
                <a:gd name="connsiteY6" fmla="*/ 0 h 277779"/>
                <a:gd name="connsiteX7" fmla="*/ 1861854 w 1861854"/>
                <a:gd name="connsiteY7" fmla="*/ 248577 h 277779"/>
                <a:gd name="connsiteX8" fmla="*/ 1842470 w 1861854"/>
                <a:gd name="connsiteY8" fmla="*/ 267963 h 277779"/>
                <a:gd name="connsiteX9" fmla="*/ 1613277 w 1861854"/>
                <a:gd name="connsiteY9" fmla="*/ 39017 h 277779"/>
                <a:gd name="connsiteX10" fmla="*/ 1374516 w 1861854"/>
                <a:gd name="connsiteY10" fmla="*/ 277779 h 277779"/>
                <a:gd name="connsiteX11" fmla="*/ 1135754 w 1861854"/>
                <a:gd name="connsiteY11" fmla="*/ 39017 h 277779"/>
                <a:gd name="connsiteX12" fmla="*/ 896745 w 1861854"/>
                <a:gd name="connsiteY12" fmla="*/ 277779 h 277779"/>
                <a:gd name="connsiteX13" fmla="*/ 657984 w 1861854"/>
                <a:gd name="connsiteY13" fmla="*/ 39017 h 277779"/>
                <a:gd name="connsiteX14" fmla="*/ 419222 w 1861854"/>
                <a:gd name="connsiteY14" fmla="*/ 277779 h 277779"/>
                <a:gd name="connsiteX15" fmla="*/ 180458 w 1861854"/>
                <a:gd name="connsiteY15" fmla="*/ 39017 h 277779"/>
                <a:gd name="connsiteX16" fmla="*/ 0 w 1861854"/>
                <a:gd name="connsiteY16" fmla="*/ 219283 h 277779"/>
                <a:gd name="connsiteX17" fmla="*/ 0 w 1861854"/>
                <a:gd name="connsiteY17" fmla="*/ 180458 h 2777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861854" h="277779">
                  <a:moveTo>
                    <a:pt x="180458" y="0"/>
                  </a:moveTo>
                  <a:lnTo>
                    <a:pt x="419222" y="238761"/>
                  </a:lnTo>
                  <a:lnTo>
                    <a:pt x="657984" y="0"/>
                  </a:lnTo>
                  <a:lnTo>
                    <a:pt x="896745" y="238761"/>
                  </a:lnTo>
                  <a:lnTo>
                    <a:pt x="1135754" y="0"/>
                  </a:lnTo>
                  <a:lnTo>
                    <a:pt x="1374516" y="238761"/>
                  </a:lnTo>
                  <a:lnTo>
                    <a:pt x="1613277" y="0"/>
                  </a:lnTo>
                  <a:lnTo>
                    <a:pt x="1861854" y="248577"/>
                  </a:lnTo>
                  <a:lnTo>
                    <a:pt x="1842470" y="267963"/>
                  </a:lnTo>
                  <a:lnTo>
                    <a:pt x="1613277" y="39017"/>
                  </a:lnTo>
                  <a:lnTo>
                    <a:pt x="1374516" y="277779"/>
                  </a:lnTo>
                  <a:lnTo>
                    <a:pt x="1135754" y="39017"/>
                  </a:lnTo>
                  <a:lnTo>
                    <a:pt x="896745" y="277779"/>
                  </a:lnTo>
                  <a:lnTo>
                    <a:pt x="657984" y="39017"/>
                  </a:lnTo>
                  <a:lnTo>
                    <a:pt x="419222" y="277779"/>
                  </a:lnTo>
                  <a:lnTo>
                    <a:pt x="180458" y="39017"/>
                  </a:lnTo>
                  <a:lnTo>
                    <a:pt x="0" y="219283"/>
                  </a:lnTo>
                  <a:lnTo>
                    <a:pt x="0" y="180458"/>
                  </a:lnTo>
                  <a:close/>
                </a:path>
              </a:pathLst>
            </a:custGeom>
            <a:grpFill/>
            <a:ln w="9525" cap="flat">
              <a:noFill/>
              <a:prstDash val="solid"/>
              <a:miter/>
            </a:ln>
          </p:spPr>
          <p:txBody>
            <a:bodyPr wrap="square" rtlCol="0" anchor="ctr">
              <a:noAutofit/>
            </a:bodyPr>
            <a:lstStyle/>
            <a:p>
              <a:endParaRPr lang="en-US"/>
            </a:p>
          </p:txBody>
        </p:sp>
        <p:sp>
          <p:nvSpPr>
            <p:cNvPr id="12" name="Freeform: Shape 11">
              <a:extLst>
                <a:ext uri="{FF2B5EF4-FFF2-40B4-BE49-F238E27FC236}">
                  <a16:creationId xmlns:a16="http://schemas.microsoft.com/office/drawing/2014/main" id="{1E5A83E3-8A11-4492-BB6E-F5F2240316F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1919293"/>
              <a:ext cx="1861854" cy="277779"/>
            </a:xfrm>
            <a:custGeom>
              <a:avLst/>
              <a:gdLst>
                <a:gd name="connsiteX0" fmla="*/ 180458 w 1861854"/>
                <a:gd name="connsiteY0" fmla="*/ 0 h 277779"/>
                <a:gd name="connsiteX1" fmla="*/ 419222 w 1861854"/>
                <a:gd name="connsiteY1" fmla="*/ 238761 h 277779"/>
                <a:gd name="connsiteX2" fmla="*/ 657984 w 1861854"/>
                <a:gd name="connsiteY2" fmla="*/ 0 h 277779"/>
                <a:gd name="connsiteX3" fmla="*/ 896745 w 1861854"/>
                <a:gd name="connsiteY3" fmla="*/ 238761 h 277779"/>
                <a:gd name="connsiteX4" fmla="*/ 1135754 w 1861854"/>
                <a:gd name="connsiteY4" fmla="*/ 0 h 277779"/>
                <a:gd name="connsiteX5" fmla="*/ 1374516 w 1861854"/>
                <a:gd name="connsiteY5" fmla="*/ 238761 h 277779"/>
                <a:gd name="connsiteX6" fmla="*/ 1613277 w 1861854"/>
                <a:gd name="connsiteY6" fmla="*/ 0 h 277779"/>
                <a:gd name="connsiteX7" fmla="*/ 1861854 w 1861854"/>
                <a:gd name="connsiteY7" fmla="*/ 248577 h 277779"/>
                <a:gd name="connsiteX8" fmla="*/ 1842470 w 1861854"/>
                <a:gd name="connsiteY8" fmla="*/ 268208 h 277779"/>
                <a:gd name="connsiteX9" fmla="*/ 1613277 w 1861854"/>
                <a:gd name="connsiteY9" fmla="*/ 39017 h 277779"/>
                <a:gd name="connsiteX10" fmla="*/ 1374516 w 1861854"/>
                <a:gd name="connsiteY10" fmla="*/ 277779 h 277779"/>
                <a:gd name="connsiteX11" fmla="*/ 1135754 w 1861854"/>
                <a:gd name="connsiteY11" fmla="*/ 39017 h 277779"/>
                <a:gd name="connsiteX12" fmla="*/ 896745 w 1861854"/>
                <a:gd name="connsiteY12" fmla="*/ 277779 h 277779"/>
                <a:gd name="connsiteX13" fmla="*/ 657984 w 1861854"/>
                <a:gd name="connsiteY13" fmla="*/ 39017 h 277779"/>
                <a:gd name="connsiteX14" fmla="*/ 419222 w 1861854"/>
                <a:gd name="connsiteY14" fmla="*/ 277779 h 277779"/>
                <a:gd name="connsiteX15" fmla="*/ 180458 w 1861854"/>
                <a:gd name="connsiteY15" fmla="*/ 39017 h 277779"/>
                <a:gd name="connsiteX16" fmla="*/ 0 w 1861854"/>
                <a:gd name="connsiteY16" fmla="*/ 219475 h 277779"/>
                <a:gd name="connsiteX17" fmla="*/ 0 w 1861854"/>
                <a:gd name="connsiteY17" fmla="*/ 180458 h 2777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861854" h="277779">
                  <a:moveTo>
                    <a:pt x="180458" y="0"/>
                  </a:moveTo>
                  <a:lnTo>
                    <a:pt x="419222" y="238761"/>
                  </a:lnTo>
                  <a:lnTo>
                    <a:pt x="657984" y="0"/>
                  </a:lnTo>
                  <a:lnTo>
                    <a:pt x="896745" y="238761"/>
                  </a:lnTo>
                  <a:lnTo>
                    <a:pt x="1135754" y="0"/>
                  </a:lnTo>
                  <a:lnTo>
                    <a:pt x="1374516" y="238761"/>
                  </a:lnTo>
                  <a:lnTo>
                    <a:pt x="1613277" y="0"/>
                  </a:lnTo>
                  <a:lnTo>
                    <a:pt x="1861854" y="248577"/>
                  </a:lnTo>
                  <a:lnTo>
                    <a:pt x="1842470" y="268208"/>
                  </a:lnTo>
                  <a:lnTo>
                    <a:pt x="1613277" y="39017"/>
                  </a:lnTo>
                  <a:lnTo>
                    <a:pt x="1374516" y="277779"/>
                  </a:lnTo>
                  <a:lnTo>
                    <a:pt x="1135754" y="39017"/>
                  </a:lnTo>
                  <a:lnTo>
                    <a:pt x="896745" y="277779"/>
                  </a:lnTo>
                  <a:lnTo>
                    <a:pt x="657984" y="39017"/>
                  </a:lnTo>
                  <a:lnTo>
                    <a:pt x="419222" y="277779"/>
                  </a:lnTo>
                  <a:lnTo>
                    <a:pt x="180458" y="39017"/>
                  </a:lnTo>
                  <a:lnTo>
                    <a:pt x="0" y="219475"/>
                  </a:lnTo>
                  <a:lnTo>
                    <a:pt x="0" y="180458"/>
                  </a:lnTo>
                  <a:close/>
                </a:path>
              </a:pathLst>
            </a:custGeom>
            <a:grpFill/>
            <a:ln w="9525" cap="flat">
              <a:noFill/>
              <a:prstDash val="solid"/>
              <a:miter/>
            </a:ln>
          </p:spPr>
          <p:txBody>
            <a:bodyPr wrap="square" rtlCol="0" anchor="ctr">
              <a:noAutofit/>
            </a:bodyPr>
            <a:lstStyle/>
            <a:p>
              <a:endParaRPr lang="en-US"/>
            </a:p>
          </p:txBody>
        </p:sp>
      </p:grpSp>
      <p:sp>
        <p:nvSpPr>
          <p:cNvPr id="14" name="Freeform: Shape 13">
            <a:extLst>
              <a:ext uri="{FF2B5EF4-FFF2-40B4-BE49-F238E27FC236}">
                <a16:creationId xmlns:a16="http://schemas.microsoft.com/office/drawing/2014/main" id="{498F8FF6-43B4-494A-AF8F-123A4983ED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018992" y="-34538"/>
            <a:ext cx="6655405" cy="6335470"/>
          </a:xfrm>
          <a:custGeom>
            <a:avLst/>
            <a:gdLst>
              <a:gd name="connsiteX0" fmla="*/ 1825048 w 6355652"/>
              <a:gd name="connsiteY0" fmla="*/ 0 h 6050127"/>
              <a:gd name="connsiteX1" fmla="*/ 4530604 w 6355652"/>
              <a:gd name="connsiteY1" fmla="*/ 0 h 6050127"/>
              <a:gd name="connsiteX2" fmla="*/ 4692567 w 6355652"/>
              <a:gd name="connsiteY2" fmla="*/ 78022 h 6050127"/>
              <a:gd name="connsiteX3" fmla="*/ 6355652 w 6355652"/>
              <a:gd name="connsiteY3" fmla="*/ 2872301 h 6050127"/>
              <a:gd name="connsiteX4" fmla="*/ 3177826 w 6355652"/>
              <a:gd name="connsiteY4" fmla="*/ 6050127 h 6050127"/>
              <a:gd name="connsiteX5" fmla="*/ 0 w 6355652"/>
              <a:gd name="connsiteY5" fmla="*/ 2872301 h 6050127"/>
              <a:gd name="connsiteX6" fmla="*/ 1663086 w 6355652"/>
              <a:gd name="connsiteY6" fmla="*/ 78022 h 60501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355652" h="6050127">
                <a:moveTo>
                  <a:pt x="1825048" y="0"/>
                </a:moveTo>
                <a:lnTo>
                  <a:pt x="4530604" y="0"/>
                </a:lnTo>
                <a:lnTo>
                  <a:pt x="4692567" y="78022"/>
                </a:lnTo>
                <a:cubicBezTo>
                  <a:pt x="5683175" y="616152"/>
                  <a:pt x="6355652" y="1665694"/>
                  <a:pt x="6355652" y="2872301"/>
                </a:cubicBezTo>
                <a:cubicBezTo>
                  <a:pt x="6355652" y="4627366"/>
                  <a:pt x="4932891" y="6050127"/>
                  <a:pt x="3177826" y="6050127"/>
                </a:cubicBezTo>
                <a:cubicBezTo>
                  <a:pt x="1422761" y="6050127"/>
                  <a:pt x="0" y="4627366"/>
                  <a:pt x="0" y="2872301"/>
                </a:cubicBezTo>
                <a:cubicBezTo>
                  <a:pt x="0" y="1665694"/>
                  <a:pt x="672477" y="616152"/>
                  <a:pt x="1663086" y="78022"/>
                </a:cubicBezTo>
                <a:close/>
              </a:path>
            </a:pathLst>
          </a:custGeom>
          <a:solidFill>
            <a:srgbClr val="FFFFFF"/>
          </a:solidFill>
          <a:ln w="285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Freeform: Shape 15">
            <a:extLst>
              <a:ext uri="{FF2B5EF4-FFF2-40B4-BE49-F238E27FC236}">
                <a16:creationId xmlns:a16="http://schemas.microsoft.com/office/drawing/2014/main" id="{2B06059C-C357-4011-82B9-9C010630138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955194" y="-23905"/>
            <a:ext cx="6705251" cy="6318526"/>
          </a:xfrm>
          <a:custGeom>
            <a:avLst/>
            <a:gdLst>
              <a:gd name="connsiteX0" fmla="*/ 1825048 w 6355652"/>
              <a:gd name="connsiteY0" fmla="*/ 0 h 6050127"/>
              <a:gd name="connsiteX1" fmla="*/ 4530604 w 6355652"/>
              <a:gd name="connsiteY1" fmla="*/ 0 h 6050127"/>
              <a:gd name="connsiteX2" fmla="*/ 4692567 w 6355652"/>
              <a:gd name="connsiteY2" fmla="*/ 78022 h 6050127"/>
              <a:gd name="connsiteX3" fmla="*/ 6355652 w 6355652"/>
              <a:gd name="connsiteY3" fmla="*/ 2872301 h 6050127"/>
              <a:gd name="connsiteX4" fmla="*/ 3177826 w 6355652"/>
              <a:gd name="connsiteY4" fmla="*/ 6050127 h 6050127"/>
              <a:gd name="connsiteX5" fmla="*/ 0 w 6355652"/>
              <a:gd name="connsiteY5" fmla="*/ 2872301 h 6050127"/>
              <a:gd name="connsiteX6" fmla="*/ 1663086 w 6355652"/>
              <a:gd name="connsiteY6" fmla="*/ 78022 h 60501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355652" h="6050127">
                <a:moveTo>
                  <a:pt x="1825048" y="0"/>
                </a:moveTo>
                <a:lnTo>
                  <a:pt x="4530604" y="0"/>
                </a:lnTo>
                <a:lnTo>
                  <a:pt x="4692567" y="78022"/>
                </a:lnTo>
                <a:cubicBezTo>
                  <a:pt x="5683175" y="616152"/>
                  <a:pt x="6355652" y="1665694"/>
                  <a:pt x="6355652" y="2872301"/>
                </a:cubicBezTo>
                <a:cubicBezTo>
                  <a:pt x="6355652" y="4627366"/>
                  <a:pt x="4932891" y="6050127"/>
                  <a:pt x="3177826" y="6050127"/>
                </a:cubicBezTo>
                <a:cubicBezTo>
                  <a:pt x="1422761" y="6050127"/>
                  <a:pt x="0" y="4627366"/>
                  <a:pt x="0" y="2872301"/>
                </a:cubicBezTo>
                <a:cubicBezTo>
                  <a:pt x="0" y="1665694"/>
                  <a:pt x="672477" y="616152"/>
                  <a:pt x="1663086" y="78022"/>
                </a:cubicBezTo>
                <a:close/>
              </a:path>
            </a:pathLst>
          </a:custGeom>
          <a:solidFill>
            <a:schemeClr val="accent6">
              <a:alpha val="30000"/>
            </a:schemeClr>
          </a:solid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Freeform: Shape 17">
            <a:extLst>
              <a:ext uri="{FF2B5EF4-FFF2-40B4-BE49-F238E27FC236}">
                <a16:creationId xmlns:a16="http://schemas.microsoft.com/office/drawing/2014/main" id="{5AFEC601-A132-47EE-B0C2-B38ACD9FCE6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786886" y="-23905"/>
            <a:ext cx="6705251" cy="6215019"/>
          </a:xfrm>
          <a:custGeom>
            <a:avLst/>
            <a:gdLst>
              <a:gd name="connsiteX0" fmla="*/ 1529549 w 6355652"/>
              <a:gd name="connsiteY0" fmla="*/ 0 h 5890980"/>
              <a:gd name="connsiteX1" fmla="*/ 4826104 w 6355652"/>
              <a:gd name="connsiteY1" fmla="*/ 0 h 5890980"/>
              <a:gd name="connsiteX2" fmla="*/ 4954579 w 6355652"/>
              <a:gd name="connsiteY2" fmla="*/ 78051 h 5890980"/>
              <a:gd name="connsiteX3" fmla="*/ 6355652 w 6355652"/>
              <a:gd name="connsiteY3" fmla="*/ 2713154 h 5890980"/>
              <a:gd name="connsiteX4" fmla="*/ 3177826 w 6355652"/>
              <a:gd name="connsiteY4" fmla="*/ 5890980 h 5890980"/>
              <a:gd name="connsiteX5" fmla="*/ 0 w 6355652"/>
              <a:gd name="connsiteY5" fmla="*/ 2713154 h 5890980"/>
              <a:gd name="connsiteX6" fmla="*/ 1401073 w 6355652"/>
              <a:gd name="connsiteY6" fmla="*/ 78051 h 58909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355652" h="5890980">
                <a:moveTo>
                  <a:pt x="1529549" y="0"/>
                </a:moveTo>
                <a:lnTo>
                  <a:pt x="4826104" y="0"/>
                </a:lnTo>
                <a:lnTo>
                  <a:pt x="4954579" y="78051"/>
                </a:lnTo>
                <a:cubicBezTo>
                  <a:pt x="5799886" y="649129"/>
                  <a:pt x="6355652" y="1616239"/>
                  <a:pt x="6355652" y="2713154"/>
                </a:cubicBezTo>
                <a:cubicBezTo>
                  <a:pt x="6355652" y="4468219"/>
                  <a:pt x="4932891" y="5890980"/>
                  <a:pt x="3177826" y="5890980"/>
                </a:cubicBezTo>
                <a:cubicBezTo>
                  <a:pt x="1422761" y="5890980"/>
                  <a:pt x="0" y="4468219"/>
                  <a:pt x="0" y="2713154"/>
                </a:cubicBezTo>
                <a:cubicBezTo>
                  <a:pt x="0" y="1616239"/>
                  <a:pt x="555766" y="649129"/>
                  <a:pt x="1401073" y="78051"/>
                </a:cubicBezTo>
                <a:close/>
              </a:path>
            </a:pathLst>
          </a:custGeom>
          <a:solidFill>
            <a:schemeClr val="tx1"/>
          </a:solid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ytuł 1"/>
          <p:cNvSpPr>
            <a:spLocks noGrp="1"/>
          </p:cNvSpPr>
          <p:nvPr>
            <p:ph type="ctrTitle"/>
          </p:nvPr>
        </p:nvSpPr>
        <p:spPr>
          <a:xfrm>
            <a:off x="2242409" y="895483"/>
            <a:ext cx="5786232" cy="3011190"/>
          </a:xfrm>
        </p:spPr>
        <p:txBody>
          <a:bodyPr>
            <a:normAutofit/>
          </a:bodyPr>
          <a:lstStyle/>
          <a:p>
            <a:r>
              <a:rPr lang="pl-PL" sz="5400">
                <a:solidFill>
                  <a:schemeClr val="bg1"/>
                </a:solidFill>
              </a:rPr>
              <a:t>Słynni matematycy </a:t>
            </a:r>
          </a:p>
        </p:txBody>
      </p:sp>
      <p:sp>
        <p:nvSpPr>
          <p:cNvPr id="3" name="Podtytuł 2"/>
          <p:cNvSpPr>
            <a:spLocks noGrp="1"/>
          </p:cNvSpPr>
          <p:nvPr>
            <p:ph type="subTitle" idx="1"/>
          </p:nvPr>
        </p:nvSpPr>
        <p:spPr>
          <a:xfrm>
            <a:off x="2466270" y="4142096"/>
            <a:ext cx="5338511" cy="1055142"/>
          </a:xfrm>
        </p:spPr>
        <p:txBody>
          <a:bodyPr>
            <a:normAutofit/>
          </a:bodyPr>
          <a:lstStyle/>
          <a:p>
            <a:endParaRPr lang="pl-PL" sz="2000">
              <a:solidFill>
                <a:schemeClr val="bg1"/>
              </a:solidFill>
            </a:endParaRPr>
          </a:p>
        </p:txBody>
      </p:sp>
      <p:sp>
        <p:nvSpPr>
          <p:cNvPr id="20" name="Graphic 212">
            <a:extLst>
              <a:ext uri="{FF2B5EF4-FFF2-40B4-BE49-F238E27FC236}">
                <a16:creationId xmlns:a16="http://schemas.microsoft.com/office/drawing/2014/main" id="{279CAF82-0ECF-42BE-8F37-F71941E5D41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534716" y="188494"/>
            <a:ext cx="1048371" cy="1048371"/>
          </a:xfrm>
          <a:custGeom>
            <a:avLst/>
            <a:gdLst>
              <a:gd name="connsiteX0" fmla="*/ 403574 w 807148"/>
              <a:gd name="connsiteY0" fmla="*/ 0 h 807148"/>
              <a:gd name="connsiteX1" fmla="*/ 0 w 807148"/>
              <a:gd name="connsiteY1" fmla="*/ 403574 h 807148"/>
              <a:gd name="connsiteX2" fmla="*/ 403574 w 807148"/>
              <a:gd name="connsiteY2" fmla="*/ 807149 h 807148"/>
              <a:gd name="connsiteX3" fmla="*/ 807149 w 807148"/>
              <a:gd name="connsiteY3" fmla="*/ 403574 h 807148"/>
              <a:gd name="connsiteX4" fmla="*/ 403574 w 807148"/>
              <a:gd name="connsiteY4" fmla="*/ 0 h 807148"/>
              <a:gd name="connsiteX5" fmla="*/ 403574 w 807148"/>
              <a:gd name="connsiteY5" fmla="*/ 667988 h 807148"/>
              <a:gd name="connsiteX6" fmla="*/ 139160 w 807148"/>
              <a:gd name="connsiteY6" fmla="*/ 403574 h 807148"/>
              <a:gd name="connsiteX7" fmla="*/ 403574 w 807148"/>
              <a:gd name="connsiteY7" fmla="*/ 139160 h 807148"/>
              <a:gd name="connsiteX8" fmla="*/ 667988 w 807148"/>
              <a:gd name="connsiteY8" fmla="*/ 403574 h 807148"/>
              <a:gd name="connsiteX9" fmla="*/ 403574 w 807148"/>
              <a:gd name="connsiteY9" fmla="*/ 667988 h 8071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807148" h="807148">
                <a:moveTo>
                  <a:pt x="403574" y="0"/>
                </a:moveTo>
                <a:cubicBezTo>
                  <a:pt x="180689" y="0"/>
                  <a:pt x="0" y="180689"/>
                  <a:pt x="0" y="403574"/>
                </a:cubicBezTo>
                <a:cubicBezTo>
                  <a:pt x="0" y="626459"/>
                  <a:pt x="180689" y="807149"/>
                  <a:pt x="403574" y="807149"/>
                </a:cubicBezTo>
                <a:cubicBezTo>
                  <a:pt x="626459" y="807149"/>
                  <a:pt x="807149" y="626459"/>
                  <a:pt x="807149" y="403574"/>
                </a:cubicBezTo>
                <a:cubicBezTo>
                  <a:pt x="807149" y="180689"/>
                  <a:pt x="626459" y="0"/>
                  <a:pt x="403574" y="0"/>
                </a:cubicBezTo>
                <a:close/>
                <a:moveTo>
                  <a:pt x="403574" y="667988"/>
                </a:moveTo>
                <a:cubicBezTo>
                  <a:pt x="257556" y="667988"/>
                  <a:pt x="139160" y="549593"/>
                  <a:pt x="139160" y="403574"/>
                </a:cubicBezTo>
                <a:cubicBezTo>
                  <a:pt x="139160" y="257556"/>
                  <a:pt x="257556" y="139160"/>
                  <a:pt x="403574" y="139160"/>
                </a:cubicBezTo>
                <a:cubicBezTo>
                  <a:pt x="549593" y="139160"/>
                  <a:pt x="667988" y="257556"/>
                  <a:pt x="667988" y="403574"/>
                </a:cubicBezTo>
                <a:cubicBezTo>
                  <a:pt x="667988" y="549593"/>
                  <a:pt x="549593" y="667988"/>
                  <a:pt x="403574" y="667988"/>
                </a:cubicBezTo>
                <a:close/>
              </a:path>
            </a:pathLst>
          </a:custGeom>
          <a:solidFill>
            <a:srgbClr val="FFFFFF"/>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solidFill>
                <a:schemeClr val="lt1"/>
              </a:solidFill>
            </a:endParaRPr>
          </a:p>
        </p:txBody>
      </p:sp>
      <p:sp>
        <p:nvSpPr>
          <p:cNvPr id="22" name="Graphic 212">
            <a:extLst>
              <a:ext uri="{FF2B5EF4-FFF2-40B4-BE49-F238E27FC236}">
                <a16:creationId xmlns:a16="http://schemas.microsoft.com/office/drawing/2014/main" id="{218E095B-4870-4AD5-9C41-C16D5952350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534716" y="188494"/>
            <a:ext cx="1048371" cy="1048371"/>
          </a:xfrm>
          <a:custGeom>
            <a:avLst/>
            <a:gdLst>
              <a:gd name="connsiteX0" fmla="*/ 403574 w 807148"/>
              <a:gd name="connsiteY0" fmla="*/ 0 h 807148"/>
              <a:gd name="connsiteX1" fmla="*/ 0 w 807148"/>
              <a:gd name="connsiteY1" fmla="*/ 403574 h 807148"/>
              <a:gd name="connsiteX2" fmla="*/ 403574 w 807148"/>
              <a:gd name="connsiteY2" fmla="*/ 807149 h 807148"/>
              <a:gd name="connsiteX3" fmla="*/ 807149 w 807148"/>
              <a:gd name="connsiteY3" fmla="*/ 403574 h 807148"/>
              <a:gd name="connsiteX4" fmla="*/ 403574 w 807148"/>
              <a:gd name="connsiteY4" fmla="*/ 0 h 807148"/>
              <a:gd name="connsiteX5" fmla="*/ 403574 w 807148"/>
              <a:gd name="connsiteY5" fmla="*/ 667988 h 807148"/>
              <a:gd name="connsiteX6" fmla="*/ 139160 w 807148"/>
              <a:gd name="connsiteY6" fmla="*/ 403574 h 807148"/>
              <a:gd name="connsiteX7" fmla="*/ 403574 w 807148"/>
              <a:gd name="connsiteY7" fmla="*/ 139160 h 807148"/>
              <a:gd name="connsiteX8" fmla="*/ 667988 w 807148"/>
              <a:gd name="connsiteY8" fmla="*/ 403574 h 807148"/>
              <a:gd name="connsiteX9" fmla="*/ 403574 w 807148"/>
              <a:gd name="connsiteY9" fmla="*/ 667988 h 8071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807148" h="807148">
                <a:moveTo>
                  <a:pt x="403574" y="0"/>
                </a:moveTo>
                <a:cubicBezTo>
                  <a:pt x="180689" y="0"/>
                  <a:pt x="0" y="180689"/>
                  <a:pt x="0" y="403574"/>
                </a:cubicBezTo>
                <a:cubicBezTo>
                  <a:pt x="0" y="626459"/>
                  <a:pt x="180689" y="807149"/>
                  <a:pt x="403574" y="807149"/>
                </a:cubicBezTo>
                <a:cubicBezTo>
                  <a:pt x="626459" y="807149"/>
                  <a:pt x="807149" y="626459"/>
                  <a:pt x="807149" y="403574"/>
                </a:cubicBezTo>
                <a:cubicBezTo>
                  <a:pt x="807149" y="180689"/>
                  <a:pt x="626459" y="0"/>
                  <a:pt x="403574" y="0"/>
                </a:cubicBezTo>
                <a:close/>
                <a:moveTo>
                  <a:pt x="403574" y="667988"/>
                </a:moveTo>
                <a:cubicBezTo>
                  <a:pt x="257556" y="667988"/>
                  <a:pt x="139160" y="549593"/>
                  <a:pt x="139160" y="403574"/>
                </a:cubicBezTo>
                <a:cubicBezTo>
                  <a:pt x="139160" y="257556"/>
                  <a:pt x="257556" y="139160"/>
                  <a:pt x="403574" y="139160"/>
                </a:cubicBezTo>
                <a:cubicBezTo>
                  <a:pt x="549593" y="139160"/>
                  <a:pt x="667988" y="257556"/>
                  <a:pt x="667988" y="403574"/>
                </a:cubicBezTo>
                <a:cubicBezTo>
                  <a:pt x="667988" y="549593"/>
                  <a:pt x="549593" y="667988"/>
                  <a:pt x="403574" y="667988"/>
                </a:cubicBezTo>
                <a:close/>
              </a:path>
            </a:pathLst>
          </a:custGeom>
          <a:solidFill>
            <a:schemeClr val="accent2">
              <a:alpha val="30000"/>
            </a:schemeClr>
          </a:solid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solidFill>
                <a:schemeClr val="lt1"/>
              </a:solidFill>
            </a:endParaRPr>
          </a:p>
        </p:txBody>
      </p:sp>
      <p:grpSp>
        <p:nvGrpSpPr>
          <p:cNvPr id="24" name="Graphic 185">
            <a:extLst>
              <a:ext uri="{FF2B5EF4-FFF2-40B4-BE49-F238E27FC236}">
                <a16:creationId xmlns:a16="http://schemas.microsoft.com/office/drawing/2014/main" id="{FB9739EB-7F66-433D-841F-AB3CD18700B7}"/>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9583101" y="3578317"/>
            <a:ext cx="1054466" cy="469689"/>
            <a:chOff x="9841624" y="4115729"/>
            <a:chExt cx="602169" cy="268223"/>
          </a:xfrm>
          <a:solidFill>
            <a:schemeClr val="bg1"/>
          </a:solidFill>
        </p:grpSpPr>
        <p:sp>
          <p:nvSpPr>
            <p:cNvPr id="25" name="Freeform: Shape 24">
              <a:extLst>
                <a:ext uri="{FF2B5EF4-FFF2-40B4-BE49-F238E27FC236}">
                  <a16:creationId xmlns:a16="http://schemas.microsoft.com/office/drawing/2014/main" id="{104F2BBD-A005-4DCB-9566-F2351050BEE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841624" y="4115729"/>
              <a:ext cx="202882" cy="268223"/>
            </a:xfrm>
            <a:custGeom>
              <a:avLst/>
              <a:gdLst>
                <a:gd name="connsiteX0" fmla="*/ 20765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765"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26" name="Freeform: Shape 25">
              <a:extLst>
                <a:ext uri="{FF2B5EF4-FFF2-40B4-BE49-F238E27FC236}">
                  <a16:creationId xmlns:a16="http://schemas.microsoft.com/office/drawing/2014/main" id="{8B00DEC7-198B-49D1-98FD-018F3ECFCF4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941445" y="4115729"/>
              <a:ext cx="202882" cy="268223"/>
            </a:xfrm>
            <a:custGeom>
              <a:avLst/>
              <a:gdLst>
                <a:gd name="connsiteX0" fmla="*/ 20765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765"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27" name="Freeform: Shape 26">
              <a:extLst>
                <a:ext uri="{FF2B5EF4-FFF2-40B4-BE49-F238E27FC236}">
                  <a16:creationId xmlns:a16="http://schemas.microsoft.com/office/drawing/2014/main" id="{F14DFC82-B3B3-468E-91B3-1302CFC6846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041267" y="4115729"/>
              <a:ext cx="202882" cy="268223"/>
            </a:xfrm>
            <a:custGeom>
              <a:avLst/>
              <a:gdLst>
                <a:gd name="connsiteX0" fmla="*/ 20669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669"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28" name="Freeform: Shape 27">
              <a:extLst>
                <a:ext uri="{FF2B5EF4-FFF2-40B4-BE49-F238E27FC236}">
                  <a16:creationId xmlns:a16="http://schemas.microsoft.com/office/drawing/2014/main" id="{D3250EFE-214E-4B8E-AF96-036A514FFB2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141090" y="4115729"/>
              <a:ext cx="202882" cy="268223"/>
            </a:xfrm>
            <a:custGeom>
              <a:avLst/>
              <a:gdLst>
                <a:gd name="connsiteX0" fmla="*/ 20669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669"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sp>
          <p:nvSpPr>
            <p:cNvPr id="29" name="Freeform: Shape 28">
              <a:extLst>
                <a:ext uri="{FF2B5EF4-FFF2-40B4-BE49-F238E27FC236}">
                  <a16:creationId xmlns:a16="http://schemas.microsoft.com/office/drawing/2014/main" id="{AD058EBE-D4A5-4C43-B170-6A451F87A7B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240911" y="4115729"/>
              <a:ext cx="202882" cy="268223"/>
            </a:xfrm>
            <a:custGeom>
              <a:avLst/>
              <a:gdLst>
                <a:gd name="connsiteX0" fmla="*/ 20669 w 202882"/>
                <a:gd name="connsiteY0" fmla="*/ 268224 h 268223"/>
                <a:gd name="connsiteX1" fmla="*/ 0 w 202882"/>
                <a:gd name="connsiteY1" fmla="*/ 268224 h 268223"/>
                <a:gd name="connsiteX2" fmla="*/ 182118 w 202882"/>
                <a:gd name="connsiteY2" fmla="*/ 0 h 268223"/>
                <a:gd name="connsiteX3" fmla="*/ 202883 w 202882"/>
                <a:gd name="connsiteY3" fmla="*/ 0 h 268223"/>
              </a:gdLst>
              <a:ahLst/>
              <a:cxnLst>
                <a:cxn ang="0">
                  <a:pos x="connsiteX0" y="connsiteY0"/>
                </a:cxn>
                <a:cxn ang="0">
                  <a:pos x="connsiteX1" y="connsiteY1"/>
                </a:cxn>
                <a:cxn ang="0">
                  <a:pos x="connsiteX2" y="connsiteY2"/>
                </a:cxn>
                <a:cxn ang="0">
                  <a:pos x="connsiteX3" y="connsiteY3"/>
                </a:cxn>
              </a:cxnLst>
              <a:rect l="l" t="t" r="r" b="b"/>
              <a:pathLst>
                <a:path w="202882" h="268223">
                  <a:moveTo>
                    <a:pt x="20669" y="268224"/>
                  </a:moveTo>
                  <a:lnTo>
                    <a:pt x="0" y="268224"/>
                  </a:lnTo>
                  <a:lnTo>
                    <a:pt x="182118" y="0"/>
                  </a:lnTo>
                  <a:lnTo>
                    <a:pt x="202883" y="0"/>
                  </a:lnTo>
                  <a:close/>
                </a:path>
              </a:pathLst>
            </a:custGeom>
            <a:grpFill/>
            <a:ln w="9525" cap="flat">
              <a:noFill/>
              <a:prstDash val="solid"/>
              <a:miter/>
            </a:ln>
          </p:spPr>
          <p:txBody>
            <a:bodyPr rtlCol="0" anchor="ctr"/>
            <a:lstStyle/>
            <a:p>
              <a:endParaRPr lang="en-US"/>
            </a:p>
          </p:txBody>
        </p:sp>
      </p:grpSp>
      <p:sp>
        <p:nvSpPr>
          <p:cNvPr id="31" name="Oval 30">
            <a:extLst>
              <a:ext uri="{FF2B5EF4-FFF2-40B4-BE49-F238E27FC236}">
                <a16:creationId xmlns:a16="http://schemas.microsoft.com/office/drawing/2014/main" id="{033BC44A-0661-43B4-9C14-FD5963C226A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444525" y="4910353"/>
            <a:ext cx="468090" cy="468090"/>
          </a:xfrm>
          <a:prstGeom prst="ellipse">
            <a:avLst/>
          </a:prstGeom>
          <a:solidFill>
            <a:srgbClr val="FFFFFF"/>
          </a:solidFill>
          <a:ln w="2857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33" name="Oval 32">
            <a:extLst>
              <a:ext uri="{FF2B5EF4-FFF2-40B4-BE49-F238E27FC236}">
                <a16:creationId xmlns:a16="http://schemas.microsoft.com/office/drawing/2014/main" id="{BE8CB2F0-2F5A-4EBD-B214-E0309C31F57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444525" y="4910353"/>
            <a:ext cx="468090" cy="468090"/>
          </a:xfrm>
          <a:prstGeom prst="ellipse">
            <a:avLst/>
          </a:prstGeom>
          <a:solidFill>
            <a:schemeClr val="accent2">
              <a:alpha val="30000"/>
            </a:schemeClr>
          </a:solid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35" name="Freeform: Shape 34">
            <a:extLst>
              <a:ext uri="{FF2B5EF4-FFF2-40B4-BE49-F238E27FC236}">
                <a16:creationId xmlns:a16="http://schemas.microsoft.com/office/drawing/2014/main" id="{FFD3887D-244B-4EC4-9208-E304984C5D0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422467" y="4200769"/>
            <a:ext cx="2769534" cy="2657232"/>
          </a:xfrm>
          <a:custGeom>
            <a:avLst/>
            <a:gdLst>
              <a:gd name="connsiteX0" fmla="*/ 2473947 w 3432581"/>
              <a:gd name="connsiteY0" fmla="*/ 0 h 3293393"/>
              <a:gd name="connsiteX1" fmla="*/ 3209623 w 3432581"/>
              <a:gd name="connsiteY1" fmla="*/ 111224 h 3293393"/>
              <a:gd name="connsiteX2" fmla="*/ 3432581 w 3432581"/>
              <a:gd name="connsiteY2" fmla="*/ 192828 h 3293393"/>
              <a:gd name="connsiteX3" fmla="*/ 3432581 w 3432581"/>
              <a:gd name="connsiteY3" fmla="*/ 3293393 h 3293393"/>
              <a:gd name="connsiteX4" fmla="*/ 141884 w 3432581"/>
              <a:gd name="connsiteY4" fmla="*/ 3293393 h 3293393"/>
              <a:gd name="connsiteX5" fmla="*/ 111224 w 3432581"/>
              <a:gd name="connsiteY5" fmla="*/ 3209623 h 3293393"/>
              <a:gd name="connsiteX6" fmla="*/ 0 w 3432581"/>
              <a:gd name="connsiteY6" fmla="*/ 2473947 h 3293393"/>
              <a:gd name="connsiteX7" fmla="*/ 2473947 w 3432581"/>
              <a:gd name="connsiteY7" fmla="*/ 0 h 32933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432581" h="3293393">
                <a:moveTo>
                  <a:pt x="2473947" y="0"/>
                </a:moveTo>
                <a:cubicBezTo>
                  <a:pt x="2730133" y="0"/>
                  <a:pt x="2977223" y="38940"/>
                  <a:pt x="3209623" y="111224"/>
                </a:cubicBezTo>
                <a:lnTo>
                  <a:pt x="3432581" y="192828"/>
                </a:lnTo>
                <a:lnTo>
                  <a:pt x="3432581" y="3293393"/>
                </a:lnTo>
                <a:lnTo>
                  <a:pt x="141884" y="3293393"/>
                </a:lnTo>
                <a:lnTo>
                  <a:pt x="111224" y="3209623"/>
                </a:lnTo>
                <a:cubicBezTo>
                  <a:pt x="38940" y="2977224"/>
                  <a:pt x="0" y="2730133"/>
                  <a:pt x="0" y="2473947"/>
                </a:cubicBezTo>
                <a:cubicBezTo>
                  <a:pt x="0" y="1107624"/>
                  <a:pt x="1107624" y="0"/>
                  <a:pt x="2473947" y="0"/>
                </a:cubicBezTo>
                <a:close/>
              </a:path>
            </a:pathLst>
          </a:custGeom>
          <a:solidFill>
            <a:srgbClr val="FFFFFF"/>
          </a:solidFill>
          <a:ln w="2857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p>
        </p:txBody>
      </p:sp>
      <p:sp>
        <p:nvSpPr>
          <p:cNvPr id="37" name="Freeform: Shape 36">
            <a:extLst>
              <a:ext uri="{FF2B5EF4-FFF2-40B4-BE49-F238E27FC236}">
                <a16:creationId xmlns:a16="http://schemas.microsoft.com/office/drawing/2014/main" id="{97224C31-855E-4593-8A58-5B2B0CC4F53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422467" y="4200769"/>
            <a:ext cx="2769534" cy="2657232"/>
          </a:xfrm>
          <a:custGeom>
            <a:avLst/>
            <a:gdLst>
              <a:gd name="connsiteX0" fmla="*/ 2473947 w 3432581"/>
              <a:gd name="connsiteY0" fmla="*/ 0 h 3293393"/>
              <a:gd name="connsiteX1" fmla="*/ 3209623 w 3432581"/>
              <a:gd name="connsiteY1" fmla="*/ 111224 h 3293393"/>
              <a:gd name="connsiteX2" fmla="*/ 3432581 w 3432581"/>
              <a:gd name="connsiteY2" fmla="*/ 192828 h 3293393"/>
              <a:gd name="connsiteX3" fmla="*/ 3432581 w 3432581"/>
              <a:gd name="connsiteY3" fmla="*/ 3293393 h 3293393"/>
              <a:gd name="connsiteX4" fmla="*/ 141884 w 3432581"/>
              <a:gd name="connsiteY4" fmla="*/ 3293393 h 3293393"/>
              <a:gd name="connsiteX5" fmla="*/ 111224 w 3432581"/>
              <a:gd name="connsiteY5" fmla="*/ 3209623 h 3293393"/>
              <a:gd name="connsiteX6" fmla="*/ 0 w 3432581"/>
              <a:gd name="connsiteY6" fmla="*/ 2473947 h 3293393"/>
              <a:gd name="connsiteX7" fmla="*/ 2473947 w 3432581"/>
              <a:gd name="connsiteY7" fmla="*/ 0 h 32933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432581" h="3293393">
                <a:moveTo>
                  <a:pt x="2473947" y="0"/>
                </a:moveTo>
                <a:cubicBezTo>
                  <a:pt x="2730133" y="0"/>
                  <a:pt x="2977223" y="38940"/>
                  <a:pt x="3209623" y="111224"/>
                </a:cubicBezTo>
                <a:lnTo>
                  <a:pt x="3432581" y="192828"/>
                </a:lnTo>
                <a:lnTo>
                  <a:pt x="3432581" y="3293393"/>
                </a:lnTo>
                <a:lnTo>
                  <a:pt x="141884" y="3293393"/>
                </a:lnTo>
                <a:lnTo>
                  <a:pt x="111224" y="3209623"/>
                </a:lnTo>
                <a:cubicBezTo>
                  <a:pt x="38940" y="2977224"/>
                  <a:pt x="0" y="2730133"/>
                  <a:pt x="0" y="2473947"/>
                </a:cubicBezTo>
                <a:cubicBezTo>
                  <a:pt x="0" y="1107624"/>
                  <a:pt x="1107624" y="0"/>
                  <a:pt x="2473947" y="0"/>
                </a:cubicBezTo>
                <a:close/>
              </a:path>
            </a:pathLst>
          </a:custGeom>
          <a:solidFill>
            <a:schemeClr val="accent2">
              <a:alpha val="30000"/>
            </a:schemeClr>
          </a:solidFill>
          <a:ln w="2857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p>
        </p:txBody>
      </p:sp>
    </p:spTree>
    <p:extLst>
      <p:ext uri="{BB962C8B-B14F-4D97-AF65-F5344CB8AC3E}">
        <p14:creationId xmlns:p14="http://schemas.microsoft.com/office/powerpoint/2010/main" val="65031716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Symbol zastępczy zawartości 3" descr="Mikołaj Kopernik - kim był Mikołaj Kopernik - Znaczenie Imion">
            <a:extLst>
              <a:ext uri="{FF2B5EF4-FFF2-40B4-BE49-F238E27FC236}">
                <a16:creationId xmlns:a16="http://schemas.microsoft.com/office/drawing/2014/main" id="{0F678E25-86A4-81B8-15AC-9EEF9DEEFB1C}"/>
              </a:ext>
            </a:extLst>
          </p:cNvPr>
          <p:cNvPicPr>
            <a:picLocks noGrp="1" noChangeAspect="1"/>
          </p:cNvPicPr>
          <p:nvPr>
            <p:ph idx="1"/>
          </p:nvPr>
        </p:nvPicPr>
        <p:blipFill rotWithShape="1">
          <a:blip r:embed="rId2"/>
          <a:srcRect l="889" r="-1" b="-1"/>
          <a:stretch/>
        </p:blipFill>
        <p:spPr>
          <a:xfrm>
            <a:off x="20" y="1"/>
            <a:ext cx="12191979" cy="6858000"/>
          </a:xfrm>
          <a:prstGeom prst="rect">
            <a:avLst/>
          </a:prstGeom>
        </p:spPr>
      </p:pic>
      <p:sp>
        <p:nvSpPr>
          <p:cNvPr id="5" name="pole tekstowe 4">
            <a:extLst>
              <a:ext uri="{FF2B5EF4-FFF2-40B4-BE49-F238E27FC236}">
                <a16:creationId xmlns:a16="http://schemas.microsoft.com/office/drawing/2014/main" id="{1435A39F-B021-B2B3-732D-3BB96CBF498C}"/>
              </a:ext>
            </a:extLst>
          </p:cNvPr>
          <p:cNvSpPr txBox="1"/>
          <p:nvPr/>
        </p:nvSpPr>
        <p:spPr>
          <a:xfrm>
            <a:off x="532190" y="226786"/>
            <a:ext cx="3577771" cy="861774"/>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pl-PL" sz="3200" b="1" dirty="0">
                <a:solidFill>
                  <a:schemeClr val="bg1"/>
                </a:solidFill>
              </a:rPr>
              <a:t>Mikołaj Kopernik</a:t>
            </a:r>
          </a:p>
          <a:p>
            <a:pPr algn="l"/>
            <a:endParaRPr lang="pl-PL" dirty="0"/>
          </a:p>
        </p:txBody>
      </p:sp>
      <p:sp>
        <p:nvSpPr>
          <p:cNvPr id="7" name="pole tekstowe 6">
            <a:extLst>
              <a:ext uri="{FF2B5EF4-FFF2-40B4-BE49-F238E27FC236}">
                <a16:creationId xmlns:a16="http://schemas.microsoft.com/office/drawing/2014/main" id="{16C0B8A7-CDF6-7443-5EEA-41F85A1C5088}"/>
              </a:ext>
            </a:extLst>
          </p:cNvPr>
          <p:cNvSpPr txBox="1"/>
          <p:nvPr/>
        </p:nvSpPr>
        <p:spPr>
          <a:xfrm>
            <a:off x="8315476" y="350762"/>
            <a:ext cx="3735009" cy="5632311"/>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r>
              <a:rPr lang="pl-PL" sz="2400" b="1" dirty="0">
                <a:latin typeface="-apple-system"/>
                <a:ea typeface="-apple-system"/>
                <a:cs typeface="-apple-system"/>
              </a:rPr>
              <a:t>Szeroko znane są jego odkrycia i osiągnięcia jako astronoma. Jako XV-wieczny uczony zajmował się on też jednak m.in. matematyką. Napisał tylko jedną pracę czysto matematyczną („Trygonometria”). Jednak myśli dotyczące innych dziedzin matematyki: algebry, geometrii, zamieścił w swych głównych pracach astronomicznych.</a:t>
            </a:r>
            <a:endParaRPr lang="pl-PL" sz="2400" b="1"/>
          </a:p>
        </p:txBody>
      </p:sp>
    </p:spTree>
    <p:extLst>
      <p:ext uri="{BB962C8B-B14F-4D97-AF65-F5344CB8AC3E}">
        <p14:creationId xmlns:p14="http://schemas.microsoft.com/office/powerpoint/2010/main" val="37417662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7"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1000"/>
                                        <p:tgtEl>
                                          <p:spTgt spid="7"/>
                                        </p:tgtEl>
                                      </p:cBhvr>
                                    </p:animEffect>
                                    <p:anim calcmode="lin" valueType="num">
                                      <p:cBhvr>
                                        <p:cTn id="8" dur="1000" fill="hold"/>
                                        <p:tgtEl>
                                          <p:spTgt spid="7"/>
                                        </p:tgtEl>
                                        <p:attrNameLst>
                                          <p:attrName>ppt_x</p:attrName>
                                        </p:attrNameLst>
                                      </p:cBhvr>
                                      <p:tavLst>
                                        <p:tav tm="0">
                                          <p:val>
                                            <p:strVal val="#ppt_x"/>
                                          </p:val>
                                        </p:tav>
                                        <p:tav tm="100000">
                                          <p:val>
                                            <p:strVal val="#ppt_x"/>
                                          </p:val>
                                        </p:tav>
                                      </p:tavLst>
                                    </p:anim>
                                    <p:anim calcmode="lin" valueType="num">
                                      <p:cBhvr>
                                        <p:cTn id="9" dur="900" decel="100000" fill="hold"/>
                                        <p:tgtEl>
                                          <p:spTgt spid="7"/>
                                        </p:tgtEl>
                                        <p:attrNameLst>
                                          <p:attrName>ppt_y</p:attrName>
                                        </p:attrNameLst>
                                      </p:cBhvr>
                                      <p:tavLst>
                                        <p:tav tm="0">
                                          <p:val>
                                            <p:strVal val="#ppt_y+1"/>
                                          </p:val>
                                        </p:tav>
                                        <p:tav tm="100000">
                                          <p:val>
                                            <p:strVal val="#ppt_y-.03"/>
                                          </p:val>
                                        </p:tav>
                                      </p:tavLst>
                                    </p:anim>
                                    <p:anim calcmode="lin" valueType="num">
                                      <p:cBhvr>
                                        <p:cTn id="10" dur="100" accel="100000" fill="hold">
                                          <p:stCondLst>
                                            <p:cond delay="900"/>
                                          </p:stCondLst>
                                        </p:cTn>
                                        <p:tgtEl>
                                          <p:spTgt spid="7"/>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 name="Rectangle 15">
            <a:extLst>
              <a:ext uri="{FF2B5EF4-FFF2-40B4-BE49-F238E27FC236}">
                <a16:creationId xmlns:a16="http://schemas.microsoft.com/office/drawing/2014/main" id="{6753252F-4873-4F63-801D-CC719279A7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a:extLst>
              <a:ext uri="{FF2B5EF4-FFF2-40B4-BE49-F238E27FC236}">
                <a16:creationId xmlns:a16="http://schemas.microsoft.com/office/drawing/2014/main" id="{047C8CCB-F95D-4249-92DD-651249D3535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2013557" cy="6858000"/>
          </a:xfrm>
          <a:prstGeom prst="rect">
            <a:avLst/>
          </a:prstGeom>
          <a:solidFill>
            <a:srgbClr val="5C3E4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ytuł 1">
            <a:extLst>
              <a:ext uri="{FF2B5EF4-FFF2-40B4-BE49-F238E27FC236}">
                <a16:creationId xmlns:a16="http://schemas.microsoft.com/office/drawing/2014/main" id="{832461DA-283D-D954-F5E0-F12989069E17}"/>
              </a:ext>
            </a:extLst>
          </p:cNvPr>
          <p:cNvSpPr>
            <a:spLocks noGrp="1"/>
          </p:cNvSpPr>
          <p:nvPr>
            <p:ph type="title"/>
          </p:nvPr>
        </p:nvSpPr>
        <p:spPr>
          <a:xfrm>
            <a:off x="640080" y="2074363"/>
            <a:ext cx="2752354" cy="2709275"/>
          </a:xfrm>
          <a:prstGeom prst="ellipse">
            <a:avLst/>
          </a:prstGeom>
          <a:solidFill>
            <a:srgbClr val="262626"/>
          </a:solidFill>
          <a:ln w="174625" cmpd="thinThick">
            <a:solidFill>
              <a:srgbClr val="262626"/>
            </a:solidFill>
          </a:ln>
        </p:spPr>
        <p:txBody>
          <a:bodyPr vert="horz" lIns="91440" tIns="45720" rIns="91440" bIns="45720" rtlCol="0" anchor="ctr">
            <a:normAutofit/>
          </a:bodyPr>
          <a:lstStyle/>
          <a:p>
            <a:pPr algn="ctr"/>
            <a:r>
              <a:rPr lang="en-US" sz="2000" b="1" kern="1200">
                <a:solidFill>
                  <a:srgbClr val="FFFFFF"/>
                </a:solidFill>
                <a:latin typeface="+mj-lt"/>
                <a:ea typeface="+mj-ea"/>
                <a:cs typeface="+mj-cs"/>
              </a:rPr>
              <a:t>Trygonometria-wzory</a:t>
            </a:r>
          </a:p>
        </p:txBody>
      </p:sp>
      <p:pic>
        <p:nvPicPr>
          <p:cNvPr id="4" name="Symbol zastępczy zawartości 3" descr="Trygonometria wzory">
            <a:extLst>
              <a:ext uri="{FF2B5EF4-FFF2-40B4-BE49-F238E27FC236}">
                <a16:creationId xmlns:a16="http://schemas.microsoft.com/office/drawing/2014/main" id="{C6CA1923-EA47-714B-3444-942435E90560}"/>
              </a:ext>
            </a:extLst>
          </p:cNvPr>
          <p:cNvPicPr>
            <a:picLocks noGrp="1" noChangeAspect="1"/>
          </p:cNvPicPr>
          <p:nvPr>
            <p:ph idx="1"/>
          </p:nvPr>
        </p:nvPicPr>
        <p:blipFill>
          <a:blip r:embed="rId2"/>
          <a:stretch>
            <a:fillRect/>
          </a:stretch>
        </p:blipFill>
        <p:spPr>
          <a:xfrm>
            <a:off x="4110565" y="961812"/>
            <a:ext cx="7044268" cy="4930987"/>
          </a:xfrm>
          <a:prstGeom prst="rect">
            <a:avLst/>
          </a:prstGeom>
        </p:spPr>
      </p:pic>
    </p:spTree>
    <p:extLst>
      <p:ext uri="{BB962C8B-B14F-4D97-AF65-F5344CB8AC3E}">
        <p14:creationId xmlns:p14="http://schemas.microsoft.com/office/powerpoint/2010/main" val="387665909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42A4FC2C-047E-45A5-965D-8E1E3BF09BC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1524" y="0"/>
            <a:ext cx="12188952" cy="685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pic>
        <p:nvPicPr>
          <p:cNvPr id="4" name="Symbol zastępczy zawartości 3" descr="Blaise Pascal: biografie, život, výkony a díla | Síťová meteorologie">
            <a:extLst>
              <a:ext uri="{FF2B5EF4-FFF2-40B4-BE49-F238E27FC236}">
                <a16:creationId xmlns:a16="http://schemas.microsoft.com/office/drawing/2014/main" id="{8152D682-EF73-8475-F9C7-697F72748539}"/>
              </a:ext>
            </a:extLst>
          </p:cNvPr>
          <p:cNvPicPr>
            <a:picLocks noGrp="1" noChangeAspect="1"/>
          </p:cNvPicPr>
          <p:nvPr>
            <p:ph idx="1"/>
          </p:nvPr>
        </p:nvPicPr>
        <p:blipFill rotWithShape="1">
          <a:blip r:embed="rId2"/>
          <a:srcRect b="19"/>
          <a:stretch/>
        </p:blipFill>
        <p:spPr>
          <a:xfrm>
            <a:off x="20" y="1282"/>
            <a:ext cx="12191980" cy="6856718"/>
          </a:xfrm>
          <a:prstGeom prst="rect">
            <a:avLst/>
          </a:prstGeom>
        </p:spPr>
      </p:pic>
      <p:sp>
        <p:nvSpPr>
          <p:cNvPr id="5" name="pole tekstowe 4">
            <a:extLst>
              <a:ext uri="{FF2B5EF4-FFF2-40B4-BE49-F238E27FC236}">
                <a16:creationId xmlns:a16="http://schemas.microsoft.com/office/drawing/2014/main" id="{8A576675-5A63-D117-131F-E2DDB96930BF}"/>
              </a:ext>
            </a:extLst>
          </p:cNvPr>
          <p:cNvSpPr txBox="1"/>
          <p:nvPr/>
        </p:nvSpPr>
        <p:spPr>
          <a:xfrm>
            <a:off x="302380" y="380999"/>
            <a:ext cx="2743200" cy="861774"/>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pl-PL" sz="3200" b="1" dirty="0">
                <a:solidFill>
                  <a:schemeClr val="bg1"/>
                </a:solidFill>
              </a:rPr>
              <a:t>Blaise Pascal</a:t>
            </a:r>
            <a:endParaRPr lang="pl-PL" sz="3200" dirty="0">
              <a:solidFill>
                <a:schemeClr val="bg1"/>
              </a:solidFill>
            </a:endParaRPr>
          </a:p>
          <a:p>
            <a:pPr algn="l"/>
            <a:endParaRPr lang="pl-PL" dirty="0"/>
          </a:p>
        </p:txBody>
      </p:sp>
      <p:sp>
        <p:nvSpPr>
          <p:cNvPr id="6" name="pole tekstowe 5">
            <a:extLst>
              <a:ext uri="{FF2B5EF4-FFF2-40B4-BE49-F238E27FC236}">
                <a16:creationId xmlns:a16="http://schemas.microsoft.com/office/drawing/2014/main" id="{E2BCAC71-4309-8A57-4EC4-C98411B95589}"/>
              </a:ext>
            </a:extLst>
          </p:cNvPr>
          <p:cNvSpPr txBox="1"/>
          <p:nvPr/>
        </p:nvSpPr>
        <p:spPr>
          <a:xfrm>
            <a:off x="7184571" y="384023"/>
            <a:ext cx="4400247" cy="5940088"/>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pl-PL" sz="2000" b="1" dirty="0">
                <a:solidFill>
                  <a:schemeClr val="bg1"/>
                </a:solidFill>
                <a:ea typeface="+mn-lt"/>
                <a:cs typeface="+mn-lt"/>
              </a:rPr>
              <a:t>Przez lata zajmował się badaniami na polu matematyki, geometrii i fizyki. Jako młody, utalentowany chłopak, Pascal znalazł dowód twierdzenia o sumie kątów w trójkącie. Do jego osiągnięć zalicza się teorię krzywych stożkowych i idee dające podstawy geometrii rzutowej. Podał on również ogólne kryterium podzielności liczb oraz przedstawił tzw. trójkąt Pascala. Trójkąt ten to sposób wyznaczania współczynników we wzorze na potęgę sumy.  Jako pierwszy sformułował zasadę indukcji matematycznej. Jest też uważany za jednego z prekursorów rachunku różniczkowego i całkowego.</a:t>
            </a:r>
            <a:endParaRPr lang="pl-PL" sz="2000" b="1">
              <a:solidFill>
                <a:schemeClr val="bg1"/>
              </a:solidFill>
            </a:endParaRPr>
          </a:p>
        </p:txBody>
      </p:sp>
    </p:spTree>
    <p:extLst>
      <p:ext uri="{BB962C8B-B14F-4D97-AF65-F5344CB8AC3E}">
        <p14:creationId xmlns:p14="http://schemas.microsoft.com/office/powerpoint/2010/main" val="23763387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7"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1000"/>
                                        <p:tgtEl>
                                          <p:spTgt spid="6"/>
                                        </p:tgtEl>
                                      </p:cBhvr>
                                    </p:animEffect>
                                    <p:anim calcmode="lin" valueType="num">
                                      <p:cBhvr>
                                        <p:cTn id="8" dur="1000" fill="hold"/>
                                        <p:tgtEl>
                                          <p:spTgt spid="6"/>
                                        </p:tgtEl>
                                        <p:attrNameLst>
                                          <p:attrName>ppt_x</p:attrName>
                                        </p:attrNameLst>
                                      </p:cBhvr>
                                      <p:tavLst>
                                        <p:tav tm="0">
                                          <p:val>
                                            <p:strVal val="#ppt_x"/>
                                          </p:val>
                                        </p:tav>
                                        <p:tav tm="100000">
                                          <p:val>
                                            <p:strVal val="#ppt_x"/>
                                          </p:val>
                                        </p:tav>
                                      </p:tavLst>
                                    </p:anim>
                                    <p:anim calcmode="lin" valueType="num">
                                      <p:cBhvr>
                                        <p:cTn id="9" dur="900" decel="100000" fill="hold"/>
                                        <p:tgtEl>
                                          <p:spTgt spid="6"/>
                                        </p:tgtEl>
                                        <p:attrNameLst>
                                          <p:attrName>ppt_y</p:attrName>
                                        </p:attrNameLst>
                                      </p:cBhvr>
                                      <p:tavLst>
                                        <p:tav tm="0">
                                          <p:val>
                                            <p:strVal val="#ppt_y+1"/>
                                          </p:val>
                                        </p:tav>
                                        <p:tav tm="100000">
                                          <p:val>
                                            <p:strVal val="#ppt_y-.03"/>
                                          </p:val>
                                        </p:tav>
                                      </p:tavLst>
                                    </p:anim>
                                    <p:anim calcmode="lin" valueType="num">
                                      <p:cBhvr>
                                        <p:cTn id="10" dur="100" accel="100000" fill="hold">
                                          <p:stCondLst>
                                            <p:cond delay="900"/>
                                          </p:stCondLst>
                                        </p:cTn>
                                        <p:tgtEl>
                                          <p:spTgt spid="6"/>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6753252F-4873-4F63-801D-CC719279A7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047C8CCB-F95D-4249-92DD-651249D3535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2013557" cy="6858000"/>
          </a:xfrm>
          <a:prstGeom prst="rect">
            <a:avLst/>
          </a:prstGeom>
          <a:solidFill>
            <a:srgbClr val="7F7F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ytuł 1">
            <a:extLst>
              <a:ext uri="{FF2B5EF4-FFF2-40B4-BE49-F238E27FC236}">
                <a16:creationId xmlns:a16="http://schemas.microsoft.com/office/drawing/2014/main" id="{DE8C784C-D87B-B3F6-CE18-82913862BF8E}"/>
              </a:ext>
            </a:extLst>
          </p:cNvPr>
          <p:cNvSpPr>
            <a:spLocks noGrp="1"/>
          </p:cNvSpPr>
          <p:nvPr>
            <p:ph type="title"/>
          </p:nvPr>
        </p:nvSpPr>
        <p:spPr>
          <a:xfrm>
            <a:off x="640080" y="2074363"/>
            <a:ext cx="2752354" cy="2709275"/>
          </a:xfrm>
          <a:prstGeom prst="ellipse">
            <a:avLst/>
          </a:prstGeom>
          <a:solidFill>
            <a:srgbClr val="262626"/>
          </a:solidFill>
          <a:ln w="174625" cmpd="thinThick">
            <a:solidFill>
              <a:srgbClr val="262626"/>
            </a:solidFill>
          </a:ln>
        </p:spPr>
        <p:txBody>
          <a:bodyPr vert="horz" lIns="91440" tIns="45720" rIns="91440" bIns="45720" rtlCol="0" anchor="ctr">
            <a:normAutofit/>
          </a:bodyPr>
          <a:lstStyle/>
          <a:p>
            <a:pPr algn="ctr"/>
            <a:r>
              <a:rPr lang="en-US" sz="2600" dirty="0">
                <a:solidFill>
                  <a:srgbClr val="FFFFFF"/>
                </a:solidFill>
              </a:rPr>
              <a:t>TRÓJKĄT PASCALA</a:t>
            </a:r>
            <a:endParaRPr lang="en-US" sz="2600" kern="1200" dirty="0">
              <a:solidFill>
                <a:srgbClr val="FFFFFF"/>
              </a:solidFill>
              <a:latin typeface="+mj-lt"/>
              <a:ea typeface="+mj-ea"/>
              <a:cs typeface="+mj-cs"/>
            </a:endParaRPr>
          </a:p>
        </p:txBody>
      </p:sp>
      <p:pic>
        <p:nvPicPr>
          <p:cNvPr id="4" name="Symbol zastępczy zawartości 3" descr="Trójkąt Pascala - Matematyka - Bryk.pl">
            <a:extLst>
              <a:ext uri="{FF2B5EF4-FFF2-40B4-BE49-F238E27FC236}">
                <a16:creationId xmlns:a16="http://schemas.microsoft.com/office/drawing/2014/main" id="{018C00F5-46E4-D3D6-97E9-7D55A4F3B353}"/>
              </a:ext>
            </a:extLst>
          </p:cNvPr>
          <p:cNvPicPr>
            <a:picLocks noGrp="1" noChangeAspect="1"/>
          </p:cNvPicPr>
          <p:nvPr>
            <p:ph idx="1"/>
          </p:nvPr>
        </p:nvPicPr>
        <p:blipFill>
          <a:blip r:embed="rId2"/>
          <a:stretch>
            <a:fillRect/>
          </a:stretch>
        </p:blipFill>
        <p:spPr>
          <a:xfrm>
            <a:off x="4936066" y="961812"/>
            <a:ext cx="5393267" cy="4930987"/>
          </a:xfrm>
          <a:prstGeom prst="rect">
            <a:avLst/>
          </a:prstGeom>
        </p:spPr>
      </p:pic>
    </p:spTree>
    <p:extLst>
      <p:ext uri="{BB962C8B-B14F-4D97-AF65-F5344CB8AC3E}">
        <p14:creationId xmlns:p14="http://schemas.microsoft.com/office/powerpoint/2010/main" val="148826733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42A4FC2C-047E-45A5-965D-8E1E3BF09BC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1524" y="0"/>
            <a:ext cx="12188952" cy="685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pic>
        <p:nvPicPr>
          <p:cNvPr id="4" name="Symbol zastępczy zawartości 3" descr="Zobacz obraz źródłowy">
            <a:extLst>
              <a:ext uri="{FF2B5EF4-FFF2-40B4-BE49-F238E27FC236}">
                <a16:creationId xmlns:a16="http://schemas.microsoft.com/office/drawing/2014/main" id="{16EAFC4E-CAF2-BC38-18A8-4F6EDC60F314}"/>
              </a:ext>
            </a:extLst>
          </p:cNvPr>
          <p:cNvPicPr>
            <a:picLocks noGrp="1" noChangeAspect="1"/>
          </p:cNvPicPr>
          <p:nvPr>
            <p:ph idx="1"/>
          </p:nvPr>
        </p:nvPicPr>
        <p:blipFill rotWithShape="1">
          <a:blip r:embed="rId2"/>
          <a:srcRect b="25756"/>
          <a:stretch/>
        </p:blipFill>
        <p:spPr>
          <a:xfrm>
            <a:off x="20" y="1282"/>
            <a:ext cx="12191980" cy="6856718"/>
          </a:xfrm>
          <a:prstGeom prst="rect">
            <a:avLst/>
          </a:prstGeom>
        </p:spPr>
      </p:pic>
      <p:sp>
        <p:nvSpPr>
          <p:cNvPr id="5" name="pole tekstowe 4">
            <a:extLst>
              <a:ext uri="{FF2B5EF4-FFF2-40B4-BE49-F238E27FC236}">
                <a16:creationId xmlns:a16="http://schemas.microsoft.com/office/drawing/2014/main" id="{CA0771F0-D841-E7A9-82A0-913A52A08808}"/>
              </a:ext>
            </a:extLst>
          </p:cNvPr>
          <p:cNvSpPr txBox="1"/>
          <p:nvPr/>
        </p:nvSpPr>
        <p:spPr>
          <a:xfrm>
            <a:off x="8112880" y="96762"/>
            <a:ext cx="3964819" cy="5940088"/>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pl-PL" sz="2000" b="1" dirty="0">
                <a:solidFill>
                  <a:srgbClr val="2C2F34"/>
                </a:solidFill>
                <a:latin typeface="-apple-system"/>
                <a:ea typeface="-apple-system"/>
                <a:cs typeface="-apple-system"/>
              </a:rPr>
              <a:t>Niemiecka matematyczka, żyjąca w latach 1882-1935. </a:t>
            </a:r>
            <a:r>
              <a:rPr lang="pl-PL" sz="2000" b="1" dirty="0">
                <a:solidFill>
                  <a:srgbClr val="2C2F34"/>
                </a:solidFill>
                <a:ea typeface="+mn-lt"/>
                <a:cs typeface="+mn-lt"/>
              </a:rPr>
              <a:t>W 1907 roku zdobyła doktorat. Przez dziesięć lat była profesorem uniwersytetu w Getyndze. Większość jej prac ukazywała się w dokumentach podpisanych przez kolegów i studentów, znacznie rzadziej pod jej własnym nazwiskiem. Jej dzieła naukowe przyczyniły się do powstania dziedziny zwanej algebrą abstrakcyjną. Doprowadziła do rozwoju teorii pierścienia (teorii ciał, ideałów). W 1932 roku dostała nagrodę </a:t>
            </a:r>
            <a:r>
              <a:rPr lang="pl-PL" sz="2000" b="1" err="1">
                <a:solidFill>
                  <a:srgbClr val="2C2F34"/>
                </a:solidFill>
                <a:ea typeface="+mn-lt"/>
                <a:cs typeface="+mn-lt"/>
              </a:rPr>
              <a:t>Ackermana-Teubnera</a:t>
            </a:r>
            <a:r>
              <a:rPr lang="pl-PL" sz="2000" b="1" dirty="0">
                <a:solidFill>
                  <a:srgbClr val="2C2F34"/>
                </a:solidFill>
                <a:ea typeface="+mn-lt"/>
                <a:cs typeface="+mn-lt"/>
              </a:rPr>
              <a:t> za zaawansowanie w wiedzy matematycznej.</a:t>
            </a:r>
            <a:endParaRPr lang="pl-PL" sz="2000" b="1"/>
          </a:p>
        </p:txBody>
      </p:sp>
      <p:sp>
        <p:nvSpPr>
          <p:cNvPr id="6" name="pole tekstowe 5">
            <a:extLst>
              <a:ext uri="{FF2B5EF4-FFF2-40B4-BE49-F238E27FC236}">
                <a16:creationId xmlns:a16="http://schemas.microsoft.com/office/drawing/2014/main" id="{FBEBD7EF-FB96-AE2B-89F1-CCFD9D6D540F}"/>
              </a:ext>
            </a:extLst>
          </p:cNvPr>
          <p:cNvSpPr txBox="1"/>
          <p:nvPr/>
        </p:nvSpPr>
        <p:spPr>
          <a:xfrm>
            <a:off x="450547" y="305404"/>
            <a:ext cx="3529390" cy="58477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pl-PL" sz="3200" b="1" dirty="0">
                <a:solidFill>
                  <a:srgbClr val="2C2F34"/>
                </a:solidFill>
                <a:latin typeface="Poppins"/>
                <a:ea typeface="Poppins"/>
                <a:cs typeface="Poppins"/>
              </a:rPr>
              <a:t>Emmy </a:t>
            </a:r>
            <a:r>
              <a:rPr lang="pl-PL" sz="3200" b="1" err="1">
                <a:solidFill>
                  <a:srgbClr val="2C2F34"/>
                </a:solidFill>
                <a:latin typeface="Poppins"/>
                <a:ea typeface="Poppins"/>
                <a:cs typeface="Poppins"/>
              </a:rPr>
              <a:t>Noether</a:t>
            </a:r>
            <a:endParaRPr lang="pl-PL" sz="3200" b="1">
              <a:solidFill>
                <a:srgbClr val="2C2F34"/>
              </a:solidFill>
              <a:latin typeface="Poppins"/>
              <a:ea typeface="Poppins"/>
              <a:cs typeface="Poppins"/>
            </a:endParaRPr>
          </a:p>
        </p:txBody>
      </p:sp>
    </p:spTree>
    <p:extLst>
      <p:ext uri="{BB962C8B-B14F-4D97-AF65-F5344CB8AC3E}">
        <p14:creationId xmlns:p14="http://schemas.microsoft.com/office/powerpoint/2010/main" val="22735343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7"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anim calcmode="lin" valueType="num">
                                      <p:cBhvr>
                                        <p:cTn id="8" dur="1000" fill="hold"/>
                                        <p:tgtEl>
                                          <p:spTgt spid="5"/>
                                        </p:tgtEl>
                                        <p:attrNameLst>
                                          <p:attrName>ppt_x</p:attrName>
                                        </p:attrNameLst>
                                      </p:cBhvr>
                                      <p:tavLst>
                                        <p:tav tm="0">
                                          <p:val>
                                            <p:strVal val="#ppt_x"/>
                                          </p:val>
                                        </p:tav>
                                        <p:tav tm="100000">
                                          <p:val>
                                            <p:strVal val="#ppt_x"/>
                                          </p:val>
                                        </p:tav>
                                      </p:tavLst>
                                    </p:anim>
                                    <p:anim calcmode="lin" valueType="num">
                                      <p:cBhvr>
                                        <p:cTn id="9" dur="900" decel="100000" fill="hold"/>
                                        <p:tgtEl>
                                          <p:spTgt spid="5"/>
                                        </p:tgtEl>
                                        <p:attrNameLst>
                                          <p:attrName>ppt_y</p:attrName>
                                        </p:attrNameLst>
                                      </p:cBhvr>
                                      <p:tavLst>
                                        <p:tav tm="0">
                                          <p:val>
                                            <p:strVal val="#ppt_y+1"/>
                                          </p:val>
                                        </p:tav>
                                        <p:tav tm="100000">
                                          <p:val>
                                            <p:strVal val="#ppt_y-.03"/>
                                          </p:val>
                                        </p:tav>
                                      </p:tavLst>
                                    </p:anim>
                                    <p:anim calcmode="lin" valueType="num">
                                      <p:cBhvr>
                                        <p:cTn id="10" dur="100" accel="100000" fill="hold">
                                          <p:stCondLst>
                                            <p:cond delay="900"/>
                                          </p:stCondLst>
                                        </p:cTn>
                                        <p:tgtEl>
                                          <p:spTgt spid="5"/>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42A4FC2C-047E-45A5-965D-8E1E3BF09BC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1524" y="0"/>
            <a:ext cx="12188952" cy="685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pic>
        <p:nvPicPr>
          <p:cNvPr id="4" name="Symbol zastępczy zawartości 3" descr="Emmy Noether , la creadora del álgebra moderna – Eolapaz">
            <a:extLst>
              <a:ext uri="{FF2B5EF4-FFF2-40B4-BE49-F238E27FC236}">
                <a16:creationId xmlns:a16="http://schemas.microsoft.com/office/drawing/2014/main" id="{21EF50EE-E746-9043-CD10-6413BA5BE264}"/>
              </a:ext>
            </a:extLst>
          </p:cNvPr>
          <p:cNvPicPr>
            <a:picLocks noGrp="1" noChangeAspect="1"/>
          </p:cNvPicPr>
          <p:nvPr>
            <p:ph idx="1"/>
          </p:nvPr>
        </p:nvPicPr>
        <p:blipFill rotWithShape="1">
          <a:blip r:embed="rId2"/>
          <a:srcRect l="11312" r="9562"/>
          <a:stretch/>
        </p:blipFill>
        <p:spPr>
          <a:xfrm>
            <a:off x="20" y="1282"/>
            <a:ext cx="12191980" cy="6856718"/>
          </a:xfrm>
          <a:prstGeom prst="rect">
            <a:avLst/>
          </a:prstGeom>
        </p:spPr>
      </p:pic>
    </p:spTree>
    <p:extLst>
      <p:ext uri="{BB962C8B-B14F-4D97-AF65-F5344CB8AC3E}">
        <p14:creationId xmlns:p14="http://schemas.microsoft.com/office/powerpoint/2010/main" val="87900951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42A4FC2C-047E-45A5-965D-8E1E3BF09BC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1524" y="0"/>
            <a:ext cx="12188952" cy="685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pic>
        <p:nvPicPr>
          <p:cNvPr id="4" name="Symbol zastępczy zawartości 3" descr="Zobacz obraz źródłowy">
            <a:extLst>
              <a:ext uri="{FF2B5EF4-FFF2-40B4-BE49-F238E27FC236}">
                <a16:creationId xmlns:a16="http://schemas.microsoft.com/office/drawing/2014/main" id="{4BF1D17C-3F53-1AD4-F18C-4B1C6C033748}"/>
              </a:ext>
            </a:extLst>
          </p:cNvPr>
          <p:cNvPicPr>
            <a:picLocks noGrp="1" noChangeAspect="1"/>
          </p:cNvPicPr>
          <p:nvPr>
            <p:ph idx="1"/>
          </p:nvPr>
        </p:nvPicPr>
        <p:blipFill rotWithShape="1">
          <a:blip r:embed="rId2"/>
          <a:srcRect b="18788"/>
          <a:stretch/>
        </p:blipFill>
        <p:spPr>
          <a:xfrm>
            <a:off x="20" y="1282"/>
            <a:ext cx="12191980" cy="6856718"/>
          </a:xfrm>
          <a:prstGeom prst="rect">
            <a:avLst/>
          </a:prstGeom>
        </p:spPr>
      </p:pic>
      <p:sp>
        <p:nvSpPr>
          <p:cNvPr id="6" name="pole tekstowe 5">
            <a:extLst>
              <a:ext uri="{FF2B5EF4-FFF2-40B4-BE49-F238E27FC236}">
                <a16:creationId xmlns:a16="http://schemas.microsoft.com/office/drawing/2014/main" id="{1C8DEADA-C0F0-A62B-2310-019A5A0C154D}"/>
              </a:ext>
            </a:extLst>
          </p:cNvPr>
          <p:cNvSpPr txBox="1"/>
          <p:nvPr/>
        </p:nvSpPr>
        <p:spPr>
          <a:xfrm>
            <a:off x="326571" y="241905"/>
            <a:ext cx="3529390" cy="58477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r>
              <a:rPr lang="pl-PL" sz="3200" b="1" dirty="0">
                <a:solidFill>
                  <a:schemeClr val="bg1"/>
                </a:solidFill>
                <a:latin typeface="Poppins"/>
                <a:ea typeface="Poppins"/>
                <a:cs typeface="Poppins"/>
              </a:rPr>
              <a:t>David Hilbert</a:t>
            </a:r>
            <a:endParaRPr lang="pl-PL" sz="3200" dirty="0">
              <a:solidFill>
                <a:schemeClr val="bg1"/>
              </a:solidFill>
            </a:endParaRPr>
          </a:p>
        </p:txBody>
      </p:sp>
      <p:sp>
        <p:nvSpPr>
          <p:cNvPr id="8" name="pole tekstowe 7">
            <a:extLst>
              <a:ext uri="{FF2B5EF4-FFF2-40B4-BE49-F238E27FC236}">
                <a16:creationId xmlns:a16="http://schemas.microsoft.com/office/drawing/2014/main" id="{5CD2569F-7A6A-BC25-7554-ABE3486C02D0}"/>
              </a:ext>
            </a:extLst>
          </p:cNvPr>
          <p:cNvSpPr txBox="1"/>
          <p:nvPr/>
        </p:nvSpPr>
        <p:spPr>
          <a:xfrm>
            <a:off x="7399262" y="120952"/>
            <a:ext cx="4182532" cy="5632311"/>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pl-PL" sz="2400" dirty="0">
                <a:solidFill>
                  <a:schemeClr val="bg1"/>
                </a:solidFill>
                <a:latin typeface="-apple-system"/>
                <a:ea typeface="-apple-system"/>
                <a:cs typeface="-apple-system"/>
              </a:rPr>
              <a:t> </a:t>
            </a:r>
            <a:r>
              <a:rPr lang="pl-PL" sz="2400" b="1" dirty="0">
                <a:solidFill>
                  <a:schemeClr val="bg1"/>
                </a:solidFill>
                <a:ea typeface="+mn-lt"/>
                <a:cs typeface="+mn-lt"/>
              </a:rPr>
              <a:t>Żył w latach 1862-1943 i był niemieckim matematykiem</a:t>
            </a:r>
            <a:r>
              <a:rPr lang="pl-PL" sz="2400" b="1" dirty="0">
                <a:solidFill>
                  <a:schemeClr val="bg1"/>
                </a:solidFill>
                <a:latin typeface="Aptos"/>
                <a:ea typeface="+mn-lt"/>
                <a:cs typeface="+mn-lt"/>
              </a:rPr>
              <a:t>.  </a:t>
            </a:r>
            <a:r>
              <a:rPr lang="pl-PL" sz="2400" b="1" dirty="0">
                <a:solidFill>
                  <a:schemeClr val="bg1"/>
                </a:solidFill>
                <a:latin typeface="-apple-system"/>
                <a:ea typeface="-apple-system"/>
                <a:cs typeface="-apple-system"/>
              </a:rPr>
              <a:t>Hilbert przysłużył się matematyce na wiele sposobów. Po pierwsze, w jednej ze swoich prac przedstawił aksjomaty geometrii klasycznej. Jego ideą oraz celem była aksjomatyzacja całej matematyki. Wśród sfery jego działań była też </a:t>
            </a:r>
            <a:r>
              <a:rPr lang="pl-PL" sz="2400" b="1" dirty="0">
                <a:solidFill>
                  <a:schemeClr val="bg1"/>
                </a:solidFill>
                <a:latin typeface="-apple-system"/>
                <a:ea typeface="+mn-lt"/>
                <a:cs typeface="+mn-lt"/>
              </a:rPr>
              <a:t>teoria liczb i teoria równań całkowych</a:t>
            </a:r>
            <a:r>
              <a:rPr lang="pl-PL" sz="2400" b="1" dirty="0">
                <a:solidFill>
                  <a:schemeClr val="bg1"/>
                </a:solidFill>
                <a:latin typeface="-apple-system"/>
                <a:ea typeface="-apple-system"/>
                <a:cs typeface="-apple-system"/>
              </a:rPr>
              <a:t>. W dziale algebry przedstawił dowód hipotezy </a:t>
            </a:r>
            <a:r>
              <a:rPr lang="pl-PL" sz="2400" b="1" err="1">
                <a:solidFill>
                  <a:schemeClr val="bg1"/>
                </a:solidFill>
                <a:latin typeface="-apple-system"/>
                <a:ea typeface="-apple-system"/>
                <a:cs typeface="-apple-system"/>
              </a:rPr>
              <a:t>Gordana</a:t>
            </a:r>
            <a:r>
              <a:rPr lang="pl-PL" sz="2400" b="1" dirty="0">
                <a:solidFill>
                  <a:schemeClr val="bg1"/>
                </a:solidFill>
                <a:latin typeface="-apple-system"/>
                <a:ea typeface="-apple-system"/>
                <a:cs typeface="-apple-system"/>
              </a:rPr>
              <a:t>. </a:t>
            </a:r>
            <a:endParaRPr lang="pl-PL" sz="2400" b="1">
              <a:solidFill>
                <a:schemeClr val="bg1"/>
              </a:solidFill>
            </a:endParaRPr>
          </a:p>
        </p:txBody>
      </p:sp>
    </p:spTree>
    <p:extLst>
      <p:ext uri="{BB962C8B-B14F-4D97-AF65-F5344CB8AC3E}">
        <p14:creationId xmlns:p14="http://schemas.microsoft.com/office/powerpoint/2010/main" val="31848608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7"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1000"/>
                                        <p:tgtEl>
                                          <p:spTgt spid="8"/>
                                        </p:tgtEl>
                                      </p:cBhvr>
                                    </p:animEffect>
                                    <p:anim calcmode="lin" valueType="num">
                                      <p:cBhvr>
                                        <p:cTn id="8" dur="1000" fill="hold"/>
                                        <p:tgtEl>
                                          <p:spTgt spid="8"/>
                                        </p:tgtEl>
                                        <p:attrNameLst>
                                          <p:attrName>ppt_x</p:attrName>
                                        </p:attrNameLst>
                                      </p:cBhvr>
                                      <p:tavLst>
                                        <p:tav tm="0">
                                          <p:val>
                                            <p:strVal val="#ppt_x"/>
                                          </p:val>
                                        </p:tav>
                                        <p:tav tm="100000">
                                          <p:val>
                                            <p:strVal val="#ppt_x"/>
                                          </p:val>
                                        </p:tav>
                                      </p:tavLst>
                                    </p:anim>
                                    <p:anim calcmode="lin" valueType="num">
                                      <p:cBhvr>
                                        <p:cTn id="9" dur="900" decel="100000" fill="hold"/>
                                        <p:tgtEl>
                                          <p:spTgt spid="8"/>
                                        </p:tgtEl>
                                        <p:attrNameLst>
                                          <p:attrName>ppt_y</p:attrName>
                                        </p:attrNameLst>
                                      </p:cBhvr>
                                      <p:tavLst>
                                        <p:tav tm="0">
                                          <p:val>
                                            <p:strVal val="#ppt_y+1"/>
                                          </p:val>
                                        </p:tav>
                                        <p:tav tm="100000">
                                          <p:val>
                                            <p:strVal val="#ppt_y-.03"/>
                                          </p:val>
                                        </p:tav>
                                      </p:tavLst>
                                    </p:anim>
                                    <p:anim calcmode="lin" valueType="num">
                                      <p:cBhvr>
                                        <p:cTn id="10" dur="100" accel="100000" fill="hold">
                                          <p:stCondLst>
                                            <p:cond delay="900"/>
                                          </p:stCondLst>
                                        </p:cTn>
                                        <p:tgtEl>
                                          <p:spTgt spid="8"/>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8" name="Rectangle 17">
            <a:extLst>
              <a:ext uri="{FF2B5EF4-FFF2-40B4-BE49-F238E27FC236}">
                <a16:creationId xmlns:a16="http://schemas.microsoft.com/office/drawing/2014/main" id="{0D7B6173-1D58-48E2-83CF-37350F315F7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9">
            <a:extLst>
              <a:ext uri="{FF2B5EF4-FFF2-40B4-BE49-F238E27FC236}">
                <a16:creationId xmlns:a16="http://schemas.microsoft.com/office/drawing/2014/main" id="{6121B454-D9CC-4D9A-BB90-D0243B52730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bg2">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22" name="Picture 21">
            <a:extLst>
              <a:ext uri="{FF2B5EF4-FFF2-40B4-BE49-F238E27FC236}">
                <a16:creationId xmlns:a16="http://schemas.microsoft.com/office/drawing/2014/main" id="{BF79C704-FD27-4BBA-A751-4A80EDB173B8}"/>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88952" cy="6862380"/>
          </a:xfrm>
          <a:prstGeom prst="rect">
            <a:avLst/>
          </a:prstGeom>
        </p:spPr>
      </p:pic>
      <p:sp>
        <p:nvSpPr>
          <p:cNvPr id="24" name="Rectangle 23">
            <a:extLst>
              <a:ext uri="{FF2B5EF4-FFF2-40B4-BE49-F238E27FC236}">
                <a16:creationId xmlns:a16="http://schemas.microsoft.com/office/drawing/2014/main" id="{1A8FFABF-F1A6-4C80-A0A6-29F3162FEFF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accent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6" name="Rectangle 25">
            <a:extLst>
              <a:ext uri="{FF2B5EF4-FFF2-40B4-BE49-F238E27FC236}">
                <a16:creationId xmlns:a16="http://schemas.microsoft.com/office/drawing/2014/main" id="{D156AB4D-50E1-494A-A1FF-2E40CFD54D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53180" y="707900"/>
            <a:ext cx="11185930" cy="5400168"/>
          </a:xfrm>
          <a:prstGeom prst="rect">
            <a:avLst/>
          </a:prstGeom>
          <a:solidFill>
            <a:schemeClr val="bg1"/>
          </a:solidFill>
          <a:ln w="3492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1">
              <a:ln w="22225">
                <a:solidFill>
                  <a:schemeClr val="accent2"/>
                </a:solidFill>
                <a:prstDash val="solid"/>
              </a:ln>
              <a:solidFill>
                <a:schemeClr val="accent2">
                  <a:lumMod val="40000"/>
                  <a:lumOff val="60000"/>
                </a:schemeClr>
              </a:solidFill>
            </a:endParaRPr>
          </a:p>
        </p:txBody>
      </p:sp>
      <p:sp>
        <p:nvSpPr>
          <p:cNvPr id="2" name="Tytuł 1">
            <a:extLst>
              <a:ext uri="{FF2B5EF4-FFF2-40B4-BE49-F238E27FC236}">
                <a16:creationId xmlns:a16="http://schemas.microsoft.com/office/drawing/2014/main" id="{7B367354-7F41-B3C4-6C0F-EAAA77E68C2F}"/>
              </a:ext>
            </a:extLst>
          </p:cNvPr>
          <p:cNvSpPr>
            <a:spLocks noGrp="1"/>
          </p:cNvSpPr>
          <p:nvPr>
            <p:ph type="title"/>
          </p:nvPr>
        </p:nvSpPr>
        <p:spPr>
          <a:xfrm>
            <a:off x="1191966" y="1109994"/>
            <a:ext cx="4582205" cy="4633619"/>
          </a:xfrm>
        </p:spPr>
        <p:txBody>
          <a:bodyPr anchor="t">
            <a:normAutofit/>
          </a:bodyPr>
          <a:lstStyle/>
          <a:p>
            <a:r>
              <a:rPr lang="pl-PL" sz="4800"/>
              <a:t>TEORIA LICZB </a:t>
            </a:r>
          </a:p>
        </p:txBody>
      </p:sp>
      <p:pic>
        <p:nvPicPr>
          <p:cNvPr id="4" name="Symbol zastępczy zawartości 3" descr="liczb teoria, Encyklopedia PWN: źródło wiarygodnej i rzetelnej wiedzy">
            <a:extLst>
              <a:ext uri="{FF2B5EF4-FFF2-40B4-BE49-F238E27FC236}">
                <a16:creationId xmlns:a16="http://schemas.microsoft.com/office/drawing/2014/main" id="{CA1A87AF-8C34-B5B0-E3C4-6812E000A640}"/>
              </a:ext>
            </a:extLst>
          </p:cNvPr>
          <p:cNvPicPr>
            <a:picLocks noChangeAspect="1"/>
          </p:cNvPicPr>
          <p:nvPr/>
        </p:nvPicPr>
        <p:blipFill>
          <a:blip r:embed="rId3"/>
          <a:stretch>
            <a:fillRect/>
          </a:stretch>
        </p:blipFill>
        <p:spPr>
          <a:xfrm>
            <a:off x="1774386" y="2244899"/>
            <a:ext cx="8835126" cy="2966656"/>
          </a:xfrm>
          <a:prstGeom prst="rect">
            <a:avLst/>
          </a:prstGeom>
        </p:spPr>
      </p:pic>
      <p:sp>
        <p:nvSpPr>
          <p:cNvPr id="8" name="Content Placeholder 7">
            <a:extLst>
              <a:ext uri="{FF2B5EF4-FFF2-40B4-BE49-F238E27FC236}">
                <a16:creationId xmlns:a16="http://schemas.microsoft.com/office/drawing/2014/main" id="{7AE1BE29-1859-705B-0B76-2052DBAD62E1}"/>
              </a:ext>
            </a:extLst>
          </p:cNvPr>
          <p:cNvSpPr>
            <a:spLocks noGrp="1"/>
          </p:cNvSpPr>
          <p:nvPr>
            <p:ph idx="1"/>
          </p:nvPr>
        </p:nvSpPr>
        <p:spPr>
          <a:xfrm>
            <a:off x="6189148" y="4051039"/>
            <a:ext cx="5327505" cy="1843279"/>
          </a:xfrm>
        </p:spPr>
        <p:txBody>
          <a:bodyPr anchor="ctr">
            <a:normAutofit/>
          </a:bodyPr>
          <a:lstStyle/>
          <a:p>
            <a:endParaRPr lang="en-US" sz="1800"/>
          </a:p>
        </p:txBody>
      </p:sp>
    </p:spTree>
    <p:extLst>
      <p:ext uri="{BB962C8B-B14F-4D97-AF65-F5344CB8AC3E}">
        <p14:creationId xmlns:p14="http://schemas.microsoft.com/office/powerpoint/2010/main" val="5761114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42A4FC2C-047E-45A5-965D-8E1E3BF09BC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1524" y="0"/>
            <a:ext cx="12188952" cy="685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pic>
        <p:nvPicPr>
          <p:cNvPr id="4" name="Symbol zastępczy zawartości 3" descr="Generative AI is already widespread in the public sector | The Alan ...">
            <a:extLst>
              <a:ext uri="{FF2B5EF4-FFF2-40B4-BE49-F238E27FC236}">
                <a16:creationId xmlns:a16="http://schemas.microsoft.com/office/drawing/2014/main" id="{17ECBC5E-9EB8-D9BC-865D-68526F697917}"/>
              </a:ext>
            </a:extLst>
          </p:cNvPr>
          <p:cNvPicPr>
            <a:picLocks noGrp="1" noChangeAspect="1"/>
          </p:cNvPicPr>
          <p:nvPr>
            <p:ph idx="1"/>
          </p:nvPr>
        </p:nvPicPr>
        <p:blipFill rotWithShape="1">
          <a:blip r:embed="rId2"/>
          <a:srcRect l="426" r="-1" b="-1"/>
          <a:stretch/>
        </p:blipFill>
        <p:spPr>
          <a:xfrm>
            <a:off x="20" y="1282"/>
            <a:ext cx="12191980" cy="6856718"/>
          </a:xfrm>
          <a:prstGeom prst="rect">
            <a:avLst/>
          </a:prstGeom>
        </p:spPr>
      </p:pic>
      <p:sp>
        <p:nvSpPr>
          <p:cNvPr id="5" name="pole tekstowe 4">
            <a:extLst>
              <a:ext uri="{FF2B5EF4-FFF2-40B4-BE49-F238E27FC236}">
                <a16:creationId xmlns:a16="http://schemas.microsoft.com/office/drawing/2014/main" id="{6FD7737A-B8D4-9BD0-28B7-479D482EF583}"/>
              </a:ext>
            </a:extLst>
          </p:cNvPr>
          <p:cNvSpPr txBox="1"/>
          <p:nvPr/>
        </p:nvSpPr>
        <p:spPr>
          <a:xfrm>
            <a:off x="305404" y="166309"/>
            <a:ext cx="2743200" cy="58477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pl-PL" sz="3200" b="1" dirty="0">
                <a:solidFill>
                  <a:srgbClr val="2C2F34"/>
                </a:solidFill>
                <a:latin typeface="Poppins"/>
                <a:ea typeface="Poppins"/>
                <a:cs typeface="Poppins"/>
              </a:rPr>
              <a:t>Alan Turing</a:t>
            </a:r>
          </a:p>
        </p:txBody>
      </p:sp>
      <p:sp>
        <p:nvSpPr>
          <p:cNvPr id="6" name="pole tekstowe 5">
            <a:extLst>
              <a:ext uri="{FF2B5EF4-FFF2-40B4-BE49-F238E27FC236}">
                <a16:creationId xmlns:a16="http://schemas.microsoft.com/office/drawing/2014/main" id="{0905A42F-3148-AB84-EFF8-F75C203103B0}"/>
              </a:ext>
            </a:extLst>
          </p:cNvPr>
          <p:cNvSpPr txBox="1"/>
          <p:nvPr/>
        </p:nvSpPr>
        <p:spPr>
          <a:xfrm>
            <a:off x="308429" y="795262"/>
            <a:ext cx="5186438" cy="6001643"/>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pl-PL" sz="1100" dirty="0">
                <a:solidFill>
                  <a:srgbClr val="2C2F34"/>
                </a:solidFill>
                <a:ea typeface="+mn-lt"/>
                <a:cs typeface="+mn-lt"/>
              </a:rPr>
              <a:t> </a:t>
            </a:r>
            <a:r>
              <a:rPr lang="pl-PL" sz="2400" b="1" dirty="0">
                <a:solidFill>
                  <a:srgbClr val="2C2F34"/>
                </a:solidFill>
                <a:ea typeface="+mn-lt"/>
                <a:cs typeface="+mn-lt"/>
              </a:rPr>
              <a:t>W swojej działalności zajmował się przede wszystkim logiką matematyczną oraz matematyką obliczeniową. Jego najważniejsza praca nosi tytuł „O liczbach obliczalnych”, w niej opracował teoretyczny model maszyn do wykonywania pojedynczych, zaprogramowanych operacji – algorytmów. Maszyna mogła wykonać tylko jeden algorytm, np. podzielić czy podnieść liczbę do kwadratu. Później opracował tak zwaną uniwersalną maszynę Turinga, która miała wykonywać dowolną operację.</a:t>
            </a:r>
            <a:endParaRPr lang="pl-PL" sz="2400" b="1"/>
          </a:p>
        </p:txBody>
      </p:sp>
    </p:spTree>
    <p:extLst>
      <p:ext uri="{BB962C8B-B14F-4D97-AF65-F5344CB8AC3E}">
        <p14:creationId xmlns:p14="http://schemas.microsoft.com/office/powerpoint/2010/main" val="37808577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7"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1000"/>
                                        <p:tgtEl>
                                          <p:spTgt spid="6"/>
                                        </p:tgtEl>
                                      </p:cBhvr>
                                    </p:animEffect>
                                    <p:anim calcmode="lin" valueType="num">
                                      <p:cBhvr>
                                        <p:cTn id="8" dur="1000" fill="hold"/>
                                        <p:tgtEl>
                                          <p:spTgt spid="6"/>
                                        </p:tgtEl>
                                        <p:attrNameLst>
                                          <p:attrName>ppt_x</p:attrName>
                                        </p:attrNameLst>
                                      </p:cBhvr>
                                      <p:tavLst>
                                        <p:tav tm="0">
                                          <p:val>
                                            <p:strVal val="#ppt_x"/>
                                          </p:val>
                                        </p:tav>
                                        <p:tav tm="100000">
                                          <p:val>
                                            <p:strVal val="#ppt_x"/>
                                          </p:val>
                                        </p:tav>
                                      </p:tavLst>
                                    </p:anim>
                                    <p:anim calcmode="lin" valueType="num">
                                      <p:cBhvr>
                                        <p:cTn id="9" dur="900" decel="100000" fill="hold"/>
                                        <p:tgtEl>
                                          <p:spTgt spid="6"/>
                                        </p:tgtEl>
                                        <p:attrNameLst>
                                          <p:attrName>ppt_y</p:attrName>
                                        </p:attrNameLst>
                                      </p:cBhvr>
                                      <p:tavLst>
                                        <p:tav tm="0">
                                          <p:val>
                                            <p:strVal val="#ppt_y+1"/>
                                          </p:val>
                                        </p:tav>
                                        <p:tav tm="100000">
                                          <p:val>
                                            <p:strVal val="#ppt_y-.03"/>
                                          </p:val>
                                        </p:tav>
                                      </p:tavLst>
                                    </p:anim>
                                    <p:anim calcmode="lin" valueType="num">
                                      <p:cBhvr>
                                        <p:cTn id="10" dur="100" accel="100000" fill="hold">
                                          <p:stCondLst>
                                            <p:cond delay="900"/>
                                          </p:stCondLst>
                                        </p:cTn>
                                        <p:tgtEl>
                                          <p:spTgt spid="6"/>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1" name="Rectangle 10">
            <a:extLst>
              <a:ext uri="{FF2B5EF4-FFF2-40B4-BE49-F238E27FC236}">
                <a16:creationId xmlns:a16="http://schemas.microsoft.com/office/drawing/2014/main" id="{1A95671B-3CC6-4792-9114-B74FAEA224E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Tytuł 1">
            <a:extLst>
              <a:ext uri="{FF2B5EF4-FFF2-40B4-BE49-F238E27FC236}">
                <a16:creationId xmlns:a16="http://schemas.microsoft.com/office/drawing/2014/main" id="{D9ADA68A-9774-4BD7-90B4-E63D061ABE0C}"/>
              </a:ext>
            </a:extLst>
          </p:cNvPr>
          <p:cNvSpPr>
            <a:spLocks noGrp="1"/>
          </p:cNvSpPr>
          <p:nvPr>
            <p:ph type="title"/>
          </p:nvPr>
        </p:nvSpPr>
        <p:spPr>
          <a:xfrm>
            <a:off x="1008184" y="174032"/>
            <a:ext cx="10175631" cy="1111843"/>
          </a:xfrm>
        </p:spPr>
        <p:txBody>
          <a:bodyPr anchor="ctr">
            <a:normAutofit/>
          </a:bodyPr>
          <a:lstStyle/>
          <a:p>
            <a:pPr algn="ctr"/>
            <a:r>
              <a:rPr lang="pl-PL" sz="4000" dirty="0"/>
              <a:t>MASZYNA TURINGA </a:t>
            </a:r>
          </a:p>
        </p:txBody>
      </p:sp>
      <p:sp>
        <p:nvSpPr>
          <p:cNvPr id="8" name="Content Placeholder 7">
            <a:extLst>
              <a:ext uri="{FF2B5EF4-FFF2-40B4-BE49-F238E27FC236}">
                <a16:creationId xmlns:a16="http://schemas.microsoft.com/office/drawing/2014/main" id="{81A2DDB2-91AB-75C6-888A-13B0CF5FCCC4}"/>
              </a:ext>
            </a:extLst>
          </p:cNvPr>
          <p:cNvSpPr>
            <a:spLocks noGrp="1"/>
          </p:cNvSpPr>
          <p:nvPr>
            <p:ph idx="1"/>
          </p:nvPr>
        </p:nvSpPr>
        <p:spPr>
          <a:xfrm>
            <a:off x="1008184" y="1459907"/>
            <a:ext cx="10175630" cy="767904"/>
          </a:xfrm>
        </p:spPr>
        <p:txBody>
          <a:bodyPr anchor="ctr">
            <a:normAutofit/>
          </a:bodyPr>
          <a:lstStyle/>
          <a:p>
            <a:pPr algn="ctr"/>
            <a:endParaRPr lang="en-US" sz="2000"/>
          </a:p>
        </p:txBody>
      </p:sp>
      <p:pic>
        <p:nvPicPr>
          <p:cNvPr id="4" name="Symbol zastępczy zawartości 3" descr="Historia Algorytmiki timeline | Timetoast timelines">
            <a:extLst>
              <a:ext uri="{FF2B5EF4-FFF2-40B4-BE49-F238E27FC236}">
                <a16:creationId xmlns:a16="http://schemas.microsoft.com/office/drawing/2014/main" id="{6FA75B5A-6804-7EA5-06F9-2BA07F8ED7F0}"/>
              </a:ext>
            </a:extLst>
          </p:cNvPr>
          <p:cNvPicPr>
            <a:picLocks noChangeAspect="1"/>
          </p:cNvPicPr>
          <p:nvPr/>
        </p:nvPicPr>
        <p:blipFill>
          <a:blip r:embed="rId2"/>
          <a:stretch>
            <a:fillRect/>
          </a:stretch>
        </p:blipFill>
        <p:spPr>
          <a:xfrm>
            <a:off x="816611" y="1631054"/>
            <a:ext cx="10564775" cy="4794440"/>
          </a:xfrm>
          <a:prstGeom prst="rect">
            <a:avLst/>
          </a:prstGeom>
        </p:spPr>
      </p:pic>
    </p:spTree>
    <p:extLst>
      <p:ext uri="{BB962C8B-B14F-4D97-AF65-F5344CB8AC3E}">
        <p14:creationId xmlns:p14="http://schemas.microsoft.com/office/powerpoint/2010/main" val="187596736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A449F4C8-00F7-089A-5D2E-FE108D7E90BA}"/>
              </a:ext>
            </a:extLst>
          </p:cNvPr>
          <p:cNvSpPr>
            <a:spLocks noGrp="1"/>
          </p:cNvSpPr>
          <p:nvPr>
            <p:ph type="title"/>
          </p:nvPr>
        </p:nvSpPr>
        <p:spPr>
          <a:xfrm>
            <a:off x="281819" y="437696"/>
            <a:ext cx="3597124" cy="1156230"/>
          </a:xfrm>
        </p:spPr>
        <p:txBody>
          <a:bodyPr>
            <a:normAutofit fontScale="90000"/>
          </a:bodyPr>
          <a:lstStyle/>
          <a:p>
            <a:r>
              <a:rPr lang="pl-PL" sz="3200" b="1" dirty="0">
                <a:solidFill>
                  <a:srgbClr val="2C2F34"/>
                </a:solidFill>
              </a:rPr>
              <a:t>Kazimierz Kuratowski</a:t>
            </a:r>
            <a:endParaRPr lang="pl-PL" sz="3200" dirty="0"/>
          </a:p>
          <a:p>
            <a:br>
              <a:rPr lang="en-US" dirty="0"/>
            </a:br>
            <a:endParaRPr lang="en-US" dirty="0"/>
          </a:p>
        </p:txBody>
      </p:sp>
      <p:pic>
        <p:nvPicPr>
          <p:cNvPr id="4" name="Symbol zastępczy zawartości 3" descr="Als die Räume Laufen lernten: Kazimierz Kuratowski und die polnische Schule">
            <a:extLst>
              <a:ext uri="{FF2B5EF4-FFF2-40B4-BE49-F238E27FC236}">
                <a16:creationId xmlns:a16="http://schemas.microsoft.com/office/drawing/2014/main" id="{E052DDA7-AFE9-29CE-EA19-109811602DCD}"/>
              </a:ext>
            </a:extLst>
          </p:cNvPr>
          <p:cNvPicPr>
            <a:picLocks noGrp="1" noChangeAspect="1"/>
          </p:cNvPicPr>
          <p:nvPr>
            <p:ph idx="1"/>
          </p:nvPr>
        </p:nvPicPr>
        <p:blipFill>
          <a:blip r:embed="rId2"/>
          <a:stretch>
            <a:fillRect/>
          </a:stretch>
        </p:blipFill>
        <p:spPr>
          <a:xfrm>
            <a:off x="6816025" y="-756"/>
            <a:ext cx="5381664" cy="6855052"/>
          </a:xfrm>
        </p:spPr>
      </p:pic>
      <p:sp>
        <p:nvSpPr>
          <p:cNvPr id="5" name="pole tekstowe 4">
            <a:extLst>
              <a:ext uri="{FF2B5EF4-FFF2-40B4-BE49-F238E27FC236}">
                <a16:creationId xmlns:a16="http://schemas.microsoft.com/office/drawing/2014/main" id="{AAC327DF-47FB-B8B0-3029-610F246AE78A}"/>
              </a:ext>
            </a:extLst>
          </p:cNvPr>
          <p:cNvSpPr txBox="1"/>
          <p:nvPr/>
        </p:nvSpPr>
        <p:spPr>
          <a:xfrm>
            <a:off x="281214" y="795261"/>
            <a:ext cx="4448628" cy="6001643"/>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pl-PL" sz="2400" b="1" dirty="0">
                <a:solidFill>
                  <a:srgbClr val="2C2F34"/>
                </a:solidFill>
                <a:ea typeface="+mn-lt"/>
                <a:cs typeface="+mn-lt"/>
              </a:rPr>
              <a:t>Współtwórca polskiej szkoły matematycznej, żyjący w latach 1896-1980.W trakcie swojej kariery napisał dwa wielokrotnie wznawiane i tłumaczone na języki obce podręczniki. Były to „Rachunek różniczkowy i całkowy” i „Wstęp do teorii mnogości i topologii”. Był bardzo aktywny naukowo. Publikował wiele prac. Ogłosił między innymi twierdzenie o selekcjach mierzalnych (uzyskane razem z Czesławem </a:t>
            </a:r>
            <a:r>
              <a:rPr lang="pl-PL" sz="2400" b="1" err="1">
                <a:solidFill>
                  <a:srgbClr val="2C2F34"/>
                </a:solidFill>
                <a:ea typeface="+mn-lt"/>
                <a:cs typeface="+mn-lt"/>
              </a:rPr>
              <a:t>Ryll-Nardzewskim</a:t>
            </a:r>
            <a:r>
              <a:rPr lang="pl-PL" sz="2400" b="1" dirty="0">
                <a:solidFill>
                  <a:srgbClr val="2C2F34"/>
                </a:solidFill>
                <a:ea typeface="+mn-lt"/>
                <a:cs typeface="+mn-lt"/>
              </a:rPr>
              <a:t>).</a:t>
            </a:r>
            <a:endParaRPr lang="pl-PL" sz="2400" b="1"/>
          </a:p>
        </p:txBody>
      </p:sp>
    </p:spTree>
    <p:extLst>
      <p:ext uri="{BB962C8B-B14F-4D97-AF65-F5344CB8AC3E}">
        <p14:creationId xmlns:p14="http://schemas.microsoft.com/office/powerpoint/2010/main" val="1036397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7"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anim calcmode="lin" valueType="num">
                                      <p:cBhvr>
                                        <p:cTn id="8" dur="1000" fill="hold"/>
                                        <p:tgtEl>
                                          <p:spTgt spid="5"/>
                                        </p:tgtEl>
                                        <p:attrNameLst>
                                          <p:attrName>ppt_x</p:attrName>
                                        </p:attrNameLst>
                                      </p:cBhvr>
                                      <p:tavLst>
                                        <p:tav tm="0">
                                          <p:val>
                                            <p:strVal val="#ppt_x"/>
                                          </p:val>
                                        </p:tav>
                                        <p:tav tm="100000">
                                          <p:val>
                                            <p:strVal val="#ppt_x"/>
                                          </p:val>
                                        </p:tav>
                                      </p:tavLst>
                                    </p:anim>
                                    <p:anim calcmode="lin" valueType="num">
                                      <p:cBhvr>
                                        <p:cTn id="9" dur="900" decel="100000" fill="hold"/>
                                        <p:tgtEl>
                                          <p:spTgt spid="5"/>
                                        </p:tgtEl>
                                        <p:attrNameLst>
                                          <p:attrName>ppt_y</p:attrName>
                                        </p:attrNameLst>
                                      </p:cBhvr>
                                      <p:tavLst>
                                        <p:tav tm="0">
                                          <p:val>
                                            <p:strVal val="#ppt_y+1"/>
                                          </p:val>
                                        </p:tav>
                                        <p:tav tm="100000">
                                          <p:val>
                                            <p:strVal val="#ppt_y-.03"/>
                                          </p:val>
                                        </p:tav>
                                      </p:tavLst>
                                    </p:anim>
                                    <p:anim calcmode="lin" valueType="num">
                                      <p:cBhvr>
                                        <p:cTn id="10" dur="100" accel="100000" fill="hold">
                                          <p:stCondLst>
                                            <p:cond delay="900"/>
                                          </p:stCondLst>
                                        </p:cTn>
                                        <p:tgtEl>
                                          <p:spTgt spid="5"/>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7" name="Rectangle 16">
            <a:extLst>
              <a:ext uri="{FF2B5EF4-FFF2-40B4-BE49-F238E27FC236}">
                <a16:creationId xmlns:a16="http://schemas.microsoft.com/office/drawing/2014/main" id="{6753252F-4873-4F63-801D-CC719279A7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a:extLst>
              <a:ext uri="{FF2B5EF4-FFF2-40B4-BE49-F238E27FC236}">
                <a16:creationId xmlns:a16="http://schemas.microsoft.com/office/drawing/2014/main" id="{047C8CCB-F95D-4249-92DD-651249D3535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2013557" cy="6858000"/>
          </a:xfrm>
          <a:prstGeom prst="rect">
            <a:avLst/>
          </a:prstGeom>
          <a:solidFill>
            <a:srgbClr val="25274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Symbol zastępczy zawartości 3" descr="Rachunek różniczkowy i całkowy. Funkcje jednej zmiennej - Książka ...">
            <a:extLst>
              <a:ext uri="{FF2B5EF4-FFF2-40B4-BE49-F238E27FC236}">
                <a16:creationId xmlns:a16="http://schemas.microsoft.com/office/drawing/2014/main" id="{8B09CD96-B6A2-2524-5FB6-9F3509A1AAD6}"/>
              </a:ext>
            </a:extLst>
          </p:cNvPr>
          <p:cNvPicPr>
            <a:picLocks noGrp="1" noChangeAspect="1"/>
          </p:cNvPicPr>
          <p:nvPr>
            <p:ph idx="1"/>
          </p:nvPr>
        </p:nvPicPr>
        <p:blipFill>
          <a:blip r:embed="rId2"/>
          <a:stretch>
            <a:fillRect/>
          </a:stretch>
        </p:blipFill>
        <p:spPr>
          <a:xfrm>
            <a:off x="4156075" y="960438"/>
            <a:ext cx="3463925" cy="4930775"/>
          </a:xfrm>
        </p:spPr>
      </p:pic>
      <p:pic>
        <p:nvPicPr>
          <p:cNvPr id="5" name="Obraz 4" descr="Wstęp do teorii mnogości i topologii - Kazimierz Kuratowski - Książka ...">
            <a:extLst>
              <a:ext uri="{FF2B5EF4-FFF2-40B4-BE49-F238E27FC236}">
                <a16:creationId xmlns:a16="http://schemas.microsoft.com/office/drawing/2014/main" id="{2D9B1CF3-70AF-BC40-7CBA-C9947550D0B8}"/>
              </a:ext>
            </a:extLst>
          </p:cNvPr>
          <p:cNvPicPr>
            <a:picLocks noChangeAspect="1"/>
          </p:cNvPicPr>
          <p:nvPr/>
        </p:nvPicPr>
        <p:blipFill>
          <a:blip r:embed="rId3"/>
          <a:stretch>
            <a:fillRect/>
          </a:stretch>
        </p:blipFill>
        <p:spPr>
          <a:xfrm>
            <a:off x="7680325" y="960438"/>
            <a:ext cx="3446463" cy="4930775"/>
          </a:xfrm>
          <a:prstGeom prst="rect">
            <a:avLst/>
          </a:prstGeom>
        </p:spPr>
      </p:pic>
      <p:sp>
        <p:nvSpPr>
          <p:cNvPr id="2" name="Tytuł 1">
            <a:extLst>
              <a:ext uri="{FF2B5EF4-FFF2-40B4-BE49-F238E27FC236}">
                <a16:creationId xmlns:a16="http://schemas.microsoft.com/office/drawing/2014/main" id="{1B8E6827-E8E0-663E-E511-A76E61FC8A23}"/>
              </a:ext>
            </a:extLst>
          </p:cNvPr>
          <p:cNvSpPr>
            <a:spLocks noGrp="1"/>
          </p:cNvSpPr>
          <p:nvPr>
            <p:ph type="title"/>
          </p:nvPr>
        </p:nvSpPr>
        <p:spPr>
          <a:xfrm>
            <a:off x="640080" y="2074363"/>
            <a:ext cx="2752354" cy="2709275"/>
          </a:xfrm>
          <a:prstGeom prst="ellipse">
            <a:avLst/>
          </a:prstGeom>
          <a:solidFill>
            <a:srgbClr val="262626"/>
          </a:solidFill>
          <a:ln w="174625" cmpd="thinThick">
            <a:solidFill>
              <a:srgbClr val="262626"/>
            </a:solidFill>
          </a:ln>
        </p:spPr>
        <p:txBody>
          <a:bodyPr vert="horz" lIns="91440" tIns="45720" rIns="91440" bIns="45720" rtlCol="0" anchor="ctr">
            <a:normAutofit/>
          </a:bodyPr>
          <a:lstStyle/>
          <a:p>
            <a:pPr algn="ctr"/>
            <a:r>
              <a:rPr lang="en-US" sz="1800" kern="1200">
                <a:solidFill>
                  <a:srgbClr val="FFFFFF"/>
                </a:solidFill>
                <a:latin typeface="+mj-lt"/>
                <a:ea typeface="+mj-ea"/>
                <a:cs typeface="+mj-cs"/>
              </a:rPr>
              <a:t>PODRĘCZNIKI KAZIMIERZA KURATOWSKIEGO</a:t>
            </a:r>
          </a:p>
        </p:txBody>
      </p:sp>
    </p:spTree>
    <p:extLst>
      <p:ext uri="{BB962C8B-B14F-4D97-AF65-F5344CB8AC3E}">
        <p14:creationId xmlns:p14="http://schemas.microsoft.com/office/powerpoint/2010/main" val="535798902"/>
      </p:ext>
    </p:extLst>
  </p:cSld>
  <p:clrMapOvr>
    <a:masterClrMapping/>
  </p:clrMapOvr>
</p:sld>
</file>

<file path=ppt/theme/theme1.xml><?xml version="1.0" encoding="utf-8"?>
<a:theme xmlns:a="http://schemas.openxmlformats.org/drawingml/2006/main" name="Motyw pakietu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Pakiet Office">
      <a:majorFont>
        <a:latin typeface="Aptos Display"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ptos" panose="020B0004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kiet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Panoramiczny</PresentationFormat>
  <Paragraphs>0</Paragraphs>
  <Slides>13</Slides>
  <Notes>0</Notes>
  <HiddenSlides>0</HiddenSlides>
  <MMClips>0</MMClips>
  <ScaleCrop>false</ScaleCrop>
  <HeadingPairs>
    <vt:vector size="4" baseType="variant">
      <vt:variant>
        <vt:lpstr>Motyw</vt:lpstr>
      </vt:variant>
      <vt:variant>
        <vt:i4>1</vt:i4>
      </vt:variant>
      <vt:variant>
        <vt:lpstr>Tytuły slajdów</vt:lpstr>
      </vt:variant>
      <vt:variant>
        <vt:i4>13</vt:i4>
      </vt:variant>
    </vt:vector>
  </HeadingPairs>
  <TitlesOfParts>
    <vt:vector size="14" baseType="lpstr">
      <vt:lpstr>Motyw pakietu Office</vt:lpstr>
      <vt:lpstr>Słynni matematycy </vt:lpstr>
      <vt:lpstr>Prezentacja programu PowerPoint</vt:lpstr>
      <vt:lpstr>Prezentacja programu PowerPoint</vt:lpstr>
      <vt:lpstr>Prezentacja programu PowerPoint</vt:lpstr>
      <vt:lpstr>TEORIA LICZB </vt:lpstr>
      <vt:lpstr>Prezentacja programu PowerPoint</vt:lpstr>
      <vt:lpstr>MASZYNA TURINGA </vt:lpstr>
      <vt:lpstr>Kazimierz Kuratowski  </vt:lpstr>
      <vt:lpstr>PODRĘCZNIKI KAZIMIERZA KURATOWSKIEGO</vt:lpstr>
      <vt:lpstr>Prezentacja programu PowerPoint</vt:lpstr>
      <vt:lpstr>Trygonometria-wzory</vt:lpstr>
      <vt:lpstr>Prezentacja programu PowerPoint</vt:lpstr>
      <vt:lpstr>TRÓJKĄT PASCALA</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Prezentacja programu PowerPoint</dc:title>
  <dc:creator/>
  <cp:lastModifiedBy/>
  <cp:revision>264</cp:revision>
  <dcterms:created xsi:type="dcterms:W3CDTF">2024-03-03T09:34:42Z</dcterms:created>
  <dcterms:modified xsi:type="dcterms:W3CDTF">2024-03-03T16:19:32Z</dcterms:modified>
</cp:coreProperties>
</file>