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CB46B-030A-10E8-F088-0F1C9CCFA889}" v="569" dt="2024-02-29T16:09:37.438"/>
    <p1510:client id="{BC47775A-BAC2-E3AA-63AF-FCD56DACCD2C}" v="1" dt="2024-02-29T16:10:2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nelia Gawor" userId="S::k.gawor@pspgasawy.pl::9ecab4ff-03a2-4aa9-a647-29f3d8c3b41c" providerId="AD" clId="Web-{BC47775A-BAC2-E3AA-63AF-FCD56DACCD2C}"/>
    <pc:docChg chg="modSld">
      <pc:chgData name="Kornelia Gawor" userId="S::k.gawor@pspgasawy.pl::9ecab4ff-03a2-4aa9-a647-29f3d8c3b41c" providerId="AD" clId="Web-{BC47775A-BAC2-E3AA-63AF-FCD56DACCD2C}" dt="2024-02-29T16:10:25.933" v="0" actId="1076"/>
      <pc:docMkLst>
        <pc:docMk/>
      </pc:docMkLst>
      <pc:sldChg chg="modSp">
        <pc:chgData name="Kornelia Gawor" userId="S::k.gawor@pspgasawy.pl::9ecab4ff-03a2-4aa9-a647-29f3d8c3b41c" providerId="AD" clId="Web-{BC47775A-BAC2-E3AA-63AF-FCD56DACCD2C}" dt="2024-02-29T16:10:25.933" v="0" actId="1076"/>
        <pc:sldMkLst>
          <pc:docMk/>
          <pc:sldMk cId="1563467585" sldId="259"/>
        </pc:sldMkLst>
        <pc:picChg chg="mod">
          <ac:chgData name="Kornelia Gawor" userId="S::k.gawor@pspgasawy.pl::9ecab4ff-03a2-4aa9-a647-29f3d8c3b41c" providerId="AD" clId="Web-{BC47775A-BAC2-E3AA-63AF-FCD56DACCD2C}" dt="2024-02-29T16:10:25.933" v="0" actId="1076"/>
          <ac:picMkLst>
            <pc:docMk/>
            <pc:sldMk cId="1563467585" sldId="259"/>
            <ac:picMk id="14" creationId="{60BC1430-7A41-2DE7-9CEB-F85084D34D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AE775-E4F3-4F5C-B640-5548A8B3B28C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A6EE29-55E8-4ADC-B8DA-0040C91F9CAF}">
      <dgm:prSet/>
      <dgm:spPr/>
      <dgm:t>
        <a:bodyPr/>
        <a:lstStyle/>
        <a:p>
          <a:r>
            <a:rPr lang="en-US" b="1"/>
            <a:t>Pitagoras byl znany glównie jako starozytny grecki matematyk i filozof,</a:t>
          </a:r>
          <a:endParaRPr lang="en-US"/>
        </a:p>
      </dgm:t>
    </dgm:pt>
    <dgm:pt modelId="{BF052E5F-F98D-41D9-B9E9-00114BAA7BA2}" type="parTrans" cxnId="{E9F740AE-3678-42DE-8EA1-D00034D1FADA}">
      <dgm:prSet/>
      <dgm:spPr/>
      <dgm:t>
        <a:bodyPr/>
        <a:lstStyle/>
        <a:p>
          <a:endParaRPr lang="en-US"/>
        </a:p>
      </dgm:t>
    </dgm:pt>
    <dgm:pt modelId="{FE798F79-7C2B-4DC5-865D-874B6A278EB8}" type="sibTrans" cxnId="{E9F740AE-3678-42DE-8EA1-D00034D1FADA}">
      <dgm:prSet/>
      <dgm:spPr/>
      <dgm:t>
        <a:bodyPr/>
        <a:lstStyle/>
        <a:p>
          <a:endParaRPr lang="en-US"/>
        </a:p>
      </dgm:t>
    </dgm:pt>
    <dgm:pt modelId="{6FC297C3-5EAA-450F-B717-38A55231D51B}">
      <dgm:prSet/>
      <dgm:spPr/>
      <dgm:t>
        <a:bodyPr/>
        <a:lstStyle/>
        <a:p>
          <a:r>
            <a:rPr lang="en-US" b="1"/>
            <a:t>urodzil się około 570 roku p.n.e. na wyspie Samos, a zmarl</a:t>
          </a:r>
          <a:r>
            <a:rPr lang="en-US"/>
            <a:t> </a:t>
          </a:r>
          <a:r>
            <a:rPr lang="en-US" b="1"/>
            <a:t>okolo 495 roku p.n.e. w Krotonie </a:t>
          </a:r>
          <a:r>
            <a:rPr lang="en-US"/>
            <a:t>(</a:t>
          </a:r>
          <a:r>
            <a:rPr lang="en-US" b="1"/>
            <a:t>obecnie położone w południowych Włoszech</a:t>
          </a:r>
          <a:r>
            <a:rPr lang="en-US"/>
            <a:t>),</a:t>
          </a:r>
        </a:p>
      </dgm:t>
    </dgm:pt>
    <dgm:pt modelId="{0CC7DAAC-A9A0-4E7F-BD16-52D11E22D98D}" type="parTrans" cxnId="{EC476288-D230-4C73-AF75-801A70C5CFFF}">
      <dgm:prSet/>
      <dgm:spPr/>
      <dgm:t>
        <a:bodyPr/>
        <a:lstStyle/>
        <a:p>
          <a:endParaRPr lang="en-US"/>
        </a:p>
      </dgm:t>
    </dgm:pt>
    <dgm:pt modelId="{0E33C51D-20E5-450D-BA3F-1F9D094129A9}" type="sibTrans" cxnId="{EC476288-D230-4C73-AF75-801A70C5CFFF}">
      <dgm:prSet/>
      <dgm:spPr/>
      <dgm:t>
        <a:bodyPr/>
        <a:lstStyle/>
        <a:p>
          <a:endParaRPr lang="en-US"/>
        </a:p>
      </dgm:t>
    </dgm:pt>
    <dgm:pt modelId="{09CC7064-00AE-42D7-A42E-CD1DE8606E64}">
      <dgm:prSet/>
      <dgm:spPr/>
      <dgm:t>
        <a:bodyPr/>
        <a:lstStyle/>
        <a:p>
          <a:r>
            <a:rPr lang="en-US" b="1"/>
            <a:t>jest jedną z najbardziej znaczących postaci w historii matematyki i filozofii.</a:t>
          </a:r>
          <a:endParaRPr lang="en-US"/>
        </a:p>
      </dgm:t>
    </dgm:pt>
    <dgm:pt modelId="{2489F7AD-835C-47C2-B100-AAD6D853188D}" type="parTrans" cxnId="{6100626B-B6F8-4A48-AF02-B0D563F64ED6}">
      <dgm:prSet/>
      <dgm:spPr/>
      <dgm:t>
        <a:bodyPr/>
        <a:lstStyle/>
        <a:p>
          <a:endParaRPr lang="en-US"/>
        </a:p>
      </dgm:t>
    </dgm:pt>
    <dgm:pt modelId="{1D4B5308-C07C-4BAF-B9A6-930E4D6243CE}" type="sibTrans" cxnId="{6100626B-B6F8-4A48-AF02-B0D563F64ED6}">
      <dgm:prSet/>
      <dgm:spPr/>
      <dgm:t>
        <a:bodyPr/>
        <a:lstStyle/>
        <a:p>
          <a:endParaRPr lang="en-US"/>
        </a:p>
      </dgm:t>
    </dgm:pt>
    <dgm:pt modelId="{EF4EC6E7-3879-4B2C-81AA-055D80AA55D8}">
      <dgm:prSet/>
      <dgm:spPr/>
      <dgm:t>
        <a:bodyPr/>
        <a:lstStyle/>
        <a:p>
          <a:r>
            <a:rPr lang="en-US" b="1"/>
            <a:t>Mimo że wiele z jego życia jest otoczone tajemnicą, Pitagoras miał ogromny wpływ na rozwój matematyki i filozofii w starożytnej Grecji</a:t>
          </a:r>
          <a:endParaRPr lang="en-US"/>
        </a:p>
      </dgm:t>
    </dgm:pt>
    <dgm:pt modelId="{C9D4E02B-DBD2-4320-8E82-E503DE7E46E5}" type="parTrans" cxnId="{ACE7A007-2060-428A-AEA2-51851C719D6D}">
      <dgm:prSet/>
      <dgm:spPr/>
      <dgm:t>
        <a:bodyPr/>
        <a:lstStyle/>
        <a:p>
          <a:endParaRPr lang="en-US"/>
        </a:p>
      </dgm:t>
    </dgm:pt>
    <dgm:pt modelId="{6A283086-510B-43F5-9E29-2246D4E61581}" type="sibTrans" cxnId="{ACE7A007-2060-428A-AEA2-51851C719D6D}">
      <dgm:prSet/>
      <dgm:spPr/>
      <dgm:t>
        <a:bodyPr/>
        <a:lstStyle/>
        <a:p>
          <a:endParaRPr lang="en-US"/>
        </a:p>
      </dgm:t>
    </dgm:pt>
    <dgm:pt modelId="{59CF4E91-DDBD-463B-8DC4-96A2AF29BAEC}" type="pres">
      <dgm:prSet presAssocID="{639AE775-E4F3-4F5C-B640-5548A8B3B28C}" presName="linear" presStyleCnt="0">
        <dgm:presLayoutVars>
          <dgm:animLvl val="lvl"/>
          <dgm:resizeHandles val="exact"/>
        </dgm:presLayoutVars>
      </dgm:prSet>
      <dgm:spPr/>
    </dgm:pt>
    <dgm:pt modelId="{D668BE3E-D45B-4D83-AC55-DA092B49ABD3}" type="pres">
      <dgm:prSet presAssocID="{85A6EE29-55E8-4ADC-B8DA-0040C91F9C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18BD14-A841-4A06-A743-68960BB644E1}" type="pres">
      <dgm:prSet presAssocID="{FE798F79-7C2B-4DC5-865D-874B6A278EB8}" presName="spacer" presStyleCnt="0"/>
      <dgm:spPr/>
    </dgm:pt>
    <dgm:pt modelId="{00DE7E77-5C5A-47E3-B7A7-D533E11F5A44}" type="pres">
      <dgm:prSet presAssocID="{6FC297C3-5EAA-450F-B717-38A55231D5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1A6831-8D9E-41B2-805C-07507129124A}" type="pres">
      <dgm:prSet presAssocID="{0E33C51D-20E5-450D-BA3F-1F9D094129A9}" presName="spacer" presStyleCnt="0"/>
      <dgm:spPr/>
    </dgm:pt>
    <dgm:pt modelId="{7986196D-EEEA-4B23-B259-A08DBDBE6153}" type="pres">
      <dgm:prSet presAssocID="{09CC7064-00AE-42D7-A42E-CD1DE8606E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CB6F6C-0469-4A48-BAE3-A94B7581B9AC}" type="pres">
      <dgm:prSet presAssocID="{1D4B5308-C07C-4BAF-B9A6-930E4D6243CE}" presName="spacer" presStyleCnt="0"/>
      <dgm:spPr/>
    </dgm:pt>
    <dgm:pt modelId="{69F5DBA9-0A71-4E97-908B-BA00FC68D7DF}" type="pres">
      <dgm:prSet presAssocID="{EF4EC6E7-3879-4B2C-81AA-055D80AA55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E7A007-2060-428A-AEA2-51851C719D6D}" srcId="{639AE775-E4F3-4F5C-B640-5548A8B3B28C}" destId="{EF4EC6E7-3879-4B2C-81AA-055D80AA55D8}" srcOrd="3" destOrd="0" parTransId="{C9D4E02B-DBD2-4320-8E82-E503DE7E46E5}" sibTransId="{6A283086-510B-43F5-9E29-2246D4E61581}"/>
    <dgm:cxn modelId="{5953881E-6C00-4073-B2C6-B00B7F2DB159}" type="presOf" srcId="{09CC7064-00AE-42D7-A42E-CD1DE8606E64}" destId="{7986196D-EEEA-4B23-B259-A08DBDBE6153}" srcOrd="0" destOrd="0" presId="urn:microsoft.com/office/officeart/2005/8/layout/vList2"/>
    <dgm:cxn modelId="{3218D236-5C3C-452B-A244-3A2E57998A69}" type="presOf" srcId="{EF4EC6E7-3879-4B2C-81AA-055D80AA55D8}" destId="{69F5DBA9-0A71-4E97-908B-BA00FC68D7DF}" srcOrd="0" destOrd="0" presId="urn:microsoft.com/office/officeart/2005/8/layout/vList2"/>
    <dgm:cxn modelId="{6100626B-B6F8-4A48-AF02-B0D563F64ED6}" srcId="{639AE775-E4F3-4F5C-B640-5548A8B3B28C}" destId="{09CC7064-00AE-42D7-A42E-CD1DE8606E64}" srcOrd="2" destOrd="0" parTransId="{2489F7AD-835C-47C2-B100-AAD6D853188D}" sibTransId="{1D4B5308-C07C-4BAF-B9A6-930E4D6243CE}"/>
    <dgm:cxn modelId="{20439C5A-2509-47FB-ABB8-622F16C93942}" type="presOf" srcId="{85A6EE29-55E8-4ADC-B8DA-0040C91F9CAF}" destId="{D668BE3E-D45B-4D83-AC55-DA092B49ABD3}" srcOrd="0" destOrd="0" presId="urn:microsoft.com/office/officeart/2005/8/layout/vList2"/>
    <dgm:cxn modelId="{EC476288-D230-4C73-AF75-801A70C5CFFF}" srcId="{639AE775-E4F3-4F5C-B640-5548A8B3B28C}" destId="{6FC297C3-5EAA-450F-B717-38A55231D51B}" srcOrd="1" destOrd="0" parTransId="{0CC7DAAC-A9A0-4E7F-BD16-52D11E22D98D}" sibTransId="{0E33C51D-20E5-450D-BA3F-1F9D094129A9}"/>
    <dgm:cxn modelId="{E9F740AE-3678-42DE-8EA1-D00034D1FADA}" srcId="{639AE775-E4F3-4F5C-B640-5548A8B3B28C}" destId="{85A6EE29-55E8-4ADC-B8DA-0040C91F9CAF}" srcOrd="0" destOrd="0" parTransId="{BF052E5F-F98D-41D9-B9E9-00114BAA7BA2}" sibTransId="{FE798F79-7C2B-4DC5-865D-874B6A278EB8}"/>
    <dgm:cxn modelId="{792655CC-61DB-4364-9CBC-1E26595CEEFA}" type="presOf" srcId="{6FC297C3-5EAA-450F-B717-38A55231D51B}" destId="{00DE7E77-5C5A-47E3-B7A7-D533E11F5A44}" srcOrd="0" destOrd="0" presId="urn:microsoft.com/office/officeart/2005/8/layout/vList2"/>
    <dgm:cxn modelId="{72167ADD-464E-484F-9647-81DBF326A694}" type="presOf" srcId="{639AE775-E4F3-4F5C-B640-5548A8B3B28C}" destId="{59CF4E91-DDBD-463B-8DC4-96A2AF29BAEC}" srcOrd="0" destOrd="0" presId="urn:microsoft.com/office/officeart/2005/8/layout/vList2"/>
    <dgm:cxn modelId="{07742454-441D-45BA-A49B-D4313AEF92E2}" type="presParOf" srcId="{59CF4E91-DDBD-463B-8DC4-96A2AF29BAEC}" destId="{D668BE3E-D45B-4D83-AC55-DA092B49ABD3}" srcOrd="0" destOrd="0" presId="urn:microsoft.com/office/officeart/2005/8/layout/vList2"/>
    <dgm:cxn modelId="{E87F5001-7682-4CD4-A1E4-786C7FC4C2B0}" type="presParOf" srcId="{59CF4E91-DDBD-463B-8DC4-96A2AF29BAEC}" destId="{7C18BD14-A841-4A06-A743-68960BB644E1}" srcOrd="1" destOrd="0" presId="urn:microsoft.com/office/officeart/2005/8/layout/vList2"/>
    <dgm:cxn modelId="{BC3FE459-316F-48A3-B074-C97466C5C1B1}" type="presParOf" srcId="{59CF4E91-DDBD-463B-8DC4-96A2AF29BAEC}" destId="{00DE7E77-5C5A-47E3-B7A7-D533E11F5A44}" srcOrd="2" destOrd="0" presId="urn:microsoft.com/office/officeart/2005/8/layout/vList2"/>
    <dgm:cxn modelId="{6659BEBB-81C6-42AD-810D-1E6679495D1F}" type="presParOf" srcId="{59CF4E91-DDBD-463B-8DC4-96A2AF29BAEC}" destId="{6B1A6831-8D9E-41B2-805C-07507129124A}" srcOrd="3" destOrd="0" presId="urn:microsoft.com/office/officeart/2005/8/layout/vList2"/>
    <dgm:cxn modelId="{A6DC5DC0-05C3-42A8-A873-32267765DC63}" type="presParOf" srcId="{59CF4E91-DDBD-463B-8DC4-96A2AF29BAEC}" destId="{7986196D-EEEA-4B23-B259-A08DBDBE6153}" srcOrd="4" destOrd="0" presId="urn:microsoft.com/office/officeart/2005/8/layout/vList2"/>
    <dgm:cxn modelId="{767F4E1D-348B-4DCA-B9F8-5FD42ED520E1}" type="presParOf" srcId="{59CF4E91-DDBD-463B-8DC4-96A2AF29BAEC}" destId="{00CB6F6C-0469-4A48-BAE3-A94B7581B9AC}" srcOrd="5" destOrd="0" presId="urn:microsoft.com/office/officeart/2005/8/layout/vList2"/>
    <dgm:cxn modelId="{5AAB6739-8562-4A80-8A0D-9D80B88A6296}" type="presParOf" srcId="{59CF4E91-DDBD-463B-8DC4-96A2AF29BAEC}" destId="{69F5DBA9-0A71-4E97-908B-BA00FC68D7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8BE3E-D45B-4D83-AC55-DA092B49ABD3}">
      <dsp:nvSpPr>
        <dsp:cNvPr id="0" name=""/>
        <dsp:cNvSpPr/>
      </dsp:nvSpPr>
      <dsp:spPr>
        <a:xfrm>
          <a:off x="0" y="99943"/>
          <a:ext cx="3572540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Pitagoras byl znany glównie jako starozytny grecki matematyk i filozof,</a:t>
          </a:r>
          <a:endParaRPr lang="en-US" sz="1200" kern="1200"/>
        </a:p>
      </dsp:txBody>
      <dsp:txXfrm>
        <a:off x="39580" y="139523"/>
        <a:ext cx="3493380" cy="731649"/>
      </dsp:txXfrm>
    </dsp:sp>
    <dsp:sp modelId="{00DE7E77-5C5A-47E3-B7A7-D533E11F5A44}">
      <dsp:nvSpPr>
        <dsp:cNvPr id="0" name=""/>
        <dsp:cNvSpPr/>
      </dsp:nvSpPr>
      <dsp:spPr>
        <a:xfrm>
          <a:off x="0" y="945313"/>
          <a:ext cx="3572540" cy="810809"/>
        </a:xfrm>
        <a:prstGeom prst="roundRect">
          <a:avLst/>
        </a:prstGeom>
        <a:solidFill>
          <a:schemeClr val="accent2">
            <a:hueOff val="3066704"/>
            <a:satOff val="2970"/>
            <a:lumOff val="-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urodzil się około 570 roku p.n.e. na wyspie Samos, a zmarl</a:t>
          </a:r>
          <a:r>
            <a:rPr lang="en-US" sz="1200" kern="1200"/>
            <a:t> </a:t>
          </a:r>
          <a:r>
            <a:rPr lang="en-US" sz="1200" b="1" kern="1200"/>
            <a:t>okolo 495 roku p.n.e. w Krotonie </a:t>
          </a:r>
          <a:r>
            <a:rPr lang="en-US" sz="1200" kern="1200"/>
            <a:t>(</a:t>
          </a:r>
          <a:r>
            <a:rPr lang="en-US" sz="1200" b="1" kern="1200"/>
            <a:t>obecnie położone w południowych Włoszech</a:t>
          </a:r>
          <a:r>
            <a:rPr lang="en-US" sz="1200" kern="1200"/>
            <a:t>),</a:t>
          </a:r>
        </a:p>
      </dsp:txBody>
      <dsp:txXfrm>
        <a:off x="39580" y="984893"/>
        <a:ext cx="3493380" cy="731649"/>
      </dsp:txXfrm>
    </dsp:sp>
    <dsp:sp modelId="{7986196D-EEEA-4B23-B259-A08DBDBE6153}">
      <dsp:nvSpPr>
        <dsp:cNvPr id="0" name=""/>
        <dsp:cNvSpPr/>
      </dsp:nvSpPr>
      <dsp:spPr>
        <a:xfrm>
          <a:off x="0" y="1790683"/>
          <a:ext cx="3572540" cy="810809"/>
        </a:xfrm>
        <a:prstGeom prst="roundRect">
          <a:avLst/>
        </a:prstGeom>
        <a:solidFill>
          <a:schemeClr val="accent2">
            <a:hueOff val="6133409"/>
            <a:satOff val="5940"/>
            <a:lumOff val="-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jest jedną z najbardziej znaczących postaci w historii matematyki i filozofii.</a:t>
          </a:r>
          <a:endParaRPr lang="en-US" sz="1200" kern="1200"/>
        </a:p>
      </dsp:txBody>
      <dsp:txXfrm>
        <a:off x="39580" y="1830263"/>
        <a:ext cx="3493380" cy="731649"/>
      </dsp:txXfrm>
    </dsp:sp>
    <dsp:sp modelId="{69F5DBA9-0A71-4E97-908B-BA00FC68D7DF}">
      <dsp:nvSpPr>
        <dsp:cNvPr id="0" name=""/>
        <dsp:cNvSpPr/>
      </dsp:nvSpPr>
      <dsp:spPr>
        <a:xfrm>
          <a:off x="0" y="2636052"/>
          <a:ext cx="3572540" cy="810809"/>
        </a:xfrm>
        <a:prstGeom prst="roundRect">
          <a:avLst/>
        </a:prstGeom>
        <a:solidFill>
          <a:schemeClr val="accent2">
            <a:hueOff val="9200113"/>
            <a:satOff val="8910"/>
            <a:lumOff val="-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Mimo że wiele z jego życia jest otoczone tajemnicą, Pitagoras miał ogromny wpływ na rozwój matematyki i filozofii w starożytnej Grecji</a:t>
          </a:r>
          <a:endParaRPr lang="en-US" sz="1200" kern="1200"/>
        </a:p>
      </dsp:txBody>
      <dsp:txXfrm>
        <a:off x="39580" y="2675632"/>
        <a:ext cx="3493380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8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BC1430-7A41-2DE7-9CEB-F85084D34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" b="6250"/>
          <a:stretch/>
        </p:blipFill>
        <p:spPr>
          <a:xfrm>
            <a:off x="34325" y="10"/>
            <a:ext cx="1219200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0697F-8924-15EC-7D2F-8B419353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41" y="567055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PREZENTACJA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8C93-26F2-5F08-3E81-2171302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5670548"/>
            <a:ext cx="3498772" cy="68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i="1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Najsłynniejszy matematyk</a:t>
            </a:r>
          </a:p>
        </p:txBody>
      </p:sp>
    </p:spTree>
    <p:extLst>
      <p:ext uri="{BB962C8B-B14F-4D97-AF65-F5344CB8AC3E}">
        <p14:creationId xmlns:p14="http://schemas.microsoft.com/office/powerpoint/2010/main" val="156346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8AC3CD-ED4E-47B5-A42A-F32B9034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9DFAC8-424C-49EA-AC8A-002889678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10B30-4113-32B0-4430-70D2DE64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685800"/>
            <a:ext cx="3378172" cy="5486400"/>
          </a:xfrm>
        </p:spPr>
        <p:txBody>
          <a:bodyPr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636B1-5671-5526-2846-D3CB3317E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" r="-2" b="11216"/>
          <a:stretch/>
        </p:blipFill>
        <p:spPr>
          <a:xfrm>
            <a:off x="6095999" y="1371601"/>
            <a:ext cx="4786203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B879-8675-AFEC-964D-58C8145F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36" y="4561367"/>
            <a:ext cx="6265185" cy="1727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62812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EA0A3-E341-B068-B2ED-2040CA149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6" b="44960"/>
          <a:stretch/>
        </p:blipFill>
        <p:spPr>
          <a:xfrm>
            <a:off x="685800" y="685800"/>
            <a:ext cx="10820400" cy="5486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A583-9388-39D0-688F-FBEBD343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87547"/>
            <a:ext cx="8115300" cy="22162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Najsłynniejszym matematykiem był pitagoras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AC310-7C4B-1314-AE87-EE0AADB659C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7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5A0FB5F-5DC7-5ADA-5EC8-4C0EBE6A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1" r="15009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457D96E-D071-476C-8B3F-565BFBB9E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404142"/>
              </p:ext>
            </p:extLst>
          </p:nvPr>
        </p:nvGraphicFramePr>
        <p:xfrm>
          <a:off x="7378995" y="2135939"/>
          <a:ext cx="3572540" cy="354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B8A7809-2232-A89D-F046-67318B12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45" y="-951088"/>
            <a:ext cx="4914900" cy="835378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B7C9D-80B4-A9AE-BF58-201D6F4E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sz="3000" err="1">
                <a:ea typeface="+mj-lt"/>
                <a:cs typeface="+mj-lt"/>
              </a:rPr>
              <a:t>Szkoła</a:t>
            </a:r>
            <a:r>
              <a:rPr lang="en-US" sz="3000">
                <a:ea typeface="+mj-lt"/>
                <a:cs typeface="+mj-lt"/>
              </a:rPr>
              <a:t> </a:t>
            </a:r>
            <a:r>
              <a:rPr lang="en-US" sz="3000" err="1">
                <a:ea typeface="+mj-lt"/>
                <a:cs typeface="+mj-lt"/>
              </a:rPr>
              <a:t>Pitagorejska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4F20-8A78-7EA4-9ACF-BA489507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>
                <a:ea typeface="+mj-lt"/>
                <a:cs typeface="+mj-lt"/>
              </a:rPr>
              <a:t>Zalozyl</a:t>
            </a:r>
            <a:r>
              <a:rPr lang="en-US" b="1" dirty="0">
                <a:ea typeface="+mj-lt"/>
                <a:cs typeface="+mj-lt"/>
              </a:rPr>
              <a:t> on </a:t>
            </a:r>
            <a:r>
              <a:rPr lang="en-US" b="1" dirty="0" err="1">
                <a:ea typeface="+mj-lt"/>
                <a:cs typeface="+mj-lt"/>
              </a:rPr>
              <a:t>szkolę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znana</a:t>
            </a:r>
            <a:r>
              <a:rPr lang="en-US" b="1" dirty="0">
                <a:ea typeface="+mj-lt"/>
                <a:cs typeface="+mj-lt"/>
              </a:rPr>
              <a:t> </a:t>
            </a:r>
            <a:r>
              <a:rPr lang="en-US" b="1" dirty="0" err="1">
                <a:ea typeface="+mj-lt"/>
                <a:cs typeface="+mj-lt"/>
              </a:rPr>
              <a:t>jako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szkola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pitagorejska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która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byla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jedna</a:t>
            </a:r>
            <a:r>
              <a:rPr lang="en-US" b="1" dirty="0">
                <a:ea typeface="+mj-lt"/>
                <a:cs typeface="+mj-lt"/>
              </a:rPr>
              <a:t> z </a:t>
            </a:r>
            <a:r>
              <a:rPr lang="en-US" b="1" dirty="0" err="1">
                <a:ea typeface="+mj-lt"/>
                <a:cs typeface="+mj-lt"/>
              </a:rPr>
              <a:t>pierwszych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znanych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instytucji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naukowych</a:t>
            </a:r>
            <a:r>
              <a:rPr lang="en-US" b="1" dirty="0">
                <a:ea typeface="+mj-lt"/>
                <a:cs typeface="+mj-lt"/>
              </a:rPr>
              <a:t> w </a:t>
            </a:r>
            <a:r>
              <a:rPr lang="en-US" b="1" dirty="0" err="1">
                <a:ea typeface="+mj-lt"/>
                <a:cs typeface="+mj-lt"/>
              </a:rPr>
              <a:t>starożytnej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Grecji</a:t>
            </a:r>
            <a:r>
              <a:rPr lang="en-US" b="1" dirty="0">
                <a:ea typeface="+mj-lt"/>
                <a:cs typeface="+mj-lt"/>
              </a:rPr>
              <a:t>. </a:t>
            </a:r>
            <a:r>
              <a:rPr lang="en-US" b="1" dirty="0" err="1">
                <a:ea typeface="+mj-lt"/>
                <a:cs typeface="+mj-lt"/>
              </a:rPr>
              <a:t>Miejsce</a:t>
            </a:r>
            <a:r>
              <a:rPr lang="en-US" b="1" dirty="0">
                <a:ea typeface="+mj-lt"/>
                <a:cs typeface="+mj-lt"/>
              </a:rPr>
              <a:t> to </a:t>
            </a:r>
            <a:r>
              <a:rPr lang="en-US" b="1" dirty="0" err="1">
                <a:ea typeface="+mj-lt"/>
                <a:cs typeface="+mj-lt"/>
              </a:rPr>
              <a:t>bylo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zarówno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religijnym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kultem</a:t>
            </a:r>
            <a:r>
              <a:rPr lang="en-US" b="1" dirty="0">
                <a:ea typeface="+mj-lt"/>
                <a:cs typeface="+mj-lt"/>
              </a:rPr>
              <a:t>, jak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miejscem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nauki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matematyki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astronomii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filozofii</a:t>
            </a:r>
            <a:r>
              <a:rPr lang="en-US" b="1" dirty="0">
                <a:ea typeface="+mj-lt"/>
                <a:cs typeface="+mj-lt"/>
              </a:rPr>
              <a:t>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FDF6-A30B-FCF6-D308-72D54FDA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2" r="30584" b="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0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322A-D15C-CD01-CA40-7D500509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3000" b="1" err="1">
                <a:ea typeface="+mj-lt"/>
                <a:cs typeface="+mj-lt"/>
              </a:rPr>
              <a:t>Twierdzenie</a:t>
            </a:r>
            <a:r>
              <a:rPr lang="en-US" sz="3000" b="1">
                <a:ea typeface="+mj-lt"/>
                <a:cs typeface="+mj-lt"/>
              </a:rPr>
              <a:t> </a:t>
            </a:r>
            <a:r>
              <a:rPr lang="en-US" sz="3000" b="1" err="1">
                <a:ea typeface="+mj-lt"/>
                <a:cs typeface="+mj-lt"/>
              </a:rPr>
              <a:t>Pitagorasa</a:t>
            </a:r>
            <a:endParaRPr lang="en-US" sz="30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B07F-D3C1-6BD9-B30D-E8DD85C9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ea typeface="+mj-lt"/>
                <a:cs typeface="+mj-lt"/>
              </a:rPr>
              <a:t>Jest </a:t>
            </a:r>
            <a:r>
              <a:rPr lang="en-US" b="1" err="1">
                <a:ea typeface="+mj-lt"/>
                <a:cs typeface="+mj-lt"/>
              </a:rPr>
              <a:t>znany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głównie</a:t>
            </a:r>
            <a:r>
              <a:rPr lang="en-US" b="1">
                <a:ea typeface="+mj-lt"/>
                <a:cs typeface="+mj-lt"/>
              </a:rPr>
              <a:t> z </a:t>
            </a:r>
            <a:r>
              <a:rPr lang="en-US" b="1" err="1">
                <a:ea typeface="+mj-lt"/>
                <a:cs typeface="+mj-lt"/>
              </a:rPr>
              <a:t>twierdzenia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nazwanego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jego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imieniem</a:t>
            </a:r>
            <a:r>
              <a:rPr lang="en-US" b="1">
                <a:ea typeface="+mj-lt"/>
                <a:cs typeface="+mj-lt"/>
              </a:rPr>
              <a:t>, </a:t>
            </a:r>
            <a:r>
              <a:rPr lang="en-US" b="1" err="1">
                <a:ea typeface="+mj-lt"/>
                <a:cs typeface="+mj-lt"/>
              </a:rPr>
              <a:t>które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mówi</a:t>
            </a:r>
            <a:r>
              <a:rPr lang="en-US" b="1">
                <a:ea typeface="+mj-lt"/>
                <a:cs typeface="+mj-lt"/>
              </a:rPr>
              <a:t>, </a:t>
            </a:r>
            <a:r>
              <a:rPr lang="en-US" b="1" err="1">
                <a:ea typeface="+mj-lt"/>
                <a:cs typeface="+mj-lt"/>
              </a:rPr>
              <a:t>że</a:t>
            </a:r>
            <a:r>
              <a:rPr lang="en-US" b="1">
                <a:ea typeface="+mj-lt"/>
                <a:cs typeface="+mj-lt"/>
              </a:rPr>
              <a:t> w </a:t>
            </a:r>
            <a:r>
              <a:rPr lang="en-US" b="1" err="1">
                <a:ea typeface="+mj-lt"/>
                <a:cs typeface="+mj-lt"/>
              </a:rPr>
              <a:t>trójkącie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prostokątnym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kwadrat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długości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przeciwprostokątnej</a:t>
            </a:r>
            <a:r>
              <a:rPr lang="en-US" b="1">
                <a:ea typeface="+mj-lt"/>
                <a:cs typeface="+mj-lt"/>
              </a:rPr>
              <a:t> (</a:t>
            </a:r>
            <a:r>
              <a:rPr lang="en-US" b="1" err="1">
                <a:ea typeface="+mj-lt"/>
                <a:cs typeface="+mj-lt"/>
              </a:rPr>
              <a:t>najdłuższej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boku</a:t>
            </a:r>
            <a:r>
              <a:rPr lang="en-US" b="1">
                <a:ea typeface="+mj-lt"/>
                <a:cs typeface="+mj-lt"/>
              </a:rPr>
              <a:t>) jest </a:t>
            </a:r>
            <a:r>
              <a:rPr lang="en-US" b="1" err="1">
                <a:ea typeface="+mj-lt"/>
                <a:cs typeface="+mj-lt"/>
              </a:rPr>
              <a:t>równy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sumie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kwadratów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długości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pozostałych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dwóch</a:t>
            </a:r>
            <a:r>
              <a:rPr lang="en-US" b="1">
                <a:ea typeface="+mj-lt"/>
                <a:cs typeface="+mj-lt"/>
              </a:rPr>
              <a:t> </a:t>
            </a:r>
            <a:r>
              <a:rPr lang="en-US" b="1" err="1">
                <a:ea typeface="+mj-lt"/>
                <a:cs typeface="+mj-lt"/>
              </a:rPr>
              <a:t>boków</a:t>
            </a:r>
            <a:r>
              <a:rPr lang="en-US" b="1">
                <a:ea typeface="+mj-lt"/>
                <a:cs typeface="+mj-lt"/>
              </a:rPr>
              <a:t>.</a:t>
            </a:r>
            <a:endParaRPr lang="en-US">
              <a:ea typeface="+mj-lt"/>
              <a:cs typeface="+mj-lt"/>
            </a:endParaRPr>
          </a:p>
          <a:p>
            <a:r>
              <a:rPr lang="en-US" b="1" dirty="0">
                <a:ea typeface="+mj-lt"/>
                <a:cs typeface="+mj-lt"/>
              </a:rPr>
              <a:t> (</a:t>
            </a:r>
            <a:r>
              <a:rPr lang="en-US" i="1" dirty="0">
                <a:ea typeface="+mj-lt"/>
                <a:cs typeface="+mj-lt"/>
              </a:rPr>
              <a:t>c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b="1" dirty="0">
                <a:ea typeface="+mj-lt"/>
                <a:cs typeface="+mj-lt"/>
              </a:rPr>
              <a:t>to </a:t>
            </a:r>
            <a:r>
              <a:rPr lang="en-US" b="1" dirty="0" err="1">
                <a:ea typeface="+mj-lt"/>
                <a:cs typeface="+mj-lt"/>
              </a:rPr>
              <a:t>długość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przeciwprostokątnej</a:t>
            </a:r>
            <a:r>
              <a:rPr lang="en-US" b="1" dirty="0">
                <a:ea typeface="+mj-lt"/>
                <a:cs typeface="+mj-lt"/>
              </a:rPr>
              <a:t>, a </a:t>
            </a:r>
            <a:r>
              <a:rPr lang="en-US" i="1" dirty="0" err="1">
                <a:ea typeface="+mj-lt"/>
                <a:cs typeface="+mj-lt"/>
              </a:rPr>
              <a:t>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i="1" dirty="0">
                <a:ea typeface="+mj-lt"/>
                <a:cs typeface="+mj-lt"/>
              </a:rPr>
              <a:t>b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b="1" dirty="0">
                <a:ea typeface="+mj-lt"/>
                <a:cs typeface="+mj-lt"/>
              </a:rPr>
              <a:t>to </a:t>
            </a:r>
            <a:r>
              <a:rPr lang="en-US" b="1" dirty="0" err="1">
                <a:ea typeface="+mj-lt"/>
                <a:cs typeface="+mj-lt"/>
              </a:rPr>
              <a:t>długości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pozostałych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dwóch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boków</a:t>
            </a:r>
            <a:r>
              <a:rPr lang="en-US" b="1" dirty="0">
                <a:ea typeface="+mj-lt"/>
                <a:cs typeface="+mj-lt"/>
              </a:rPr>
              <a:t>)</a:t>
            </a:r>
            <a:r>
              <a:rPr lang="en-US" dirty="0">
                <a:ea typeface="+mj-lt"/>
                <a:cs typeface="+mj-lt"/>
              </a:rPr>
              <a:t>.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6DC17-1188-048E-894F-5222F56BE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" b="7632"/>
          <a:stretch/>
        </p:blipFill>
        <p:spPr>
          <a:xfrm>
            <a:off x="8153400" y="1907400"/>
            <a:ext cx="2705100" cy="30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64099-00F3-6735-11EA-23CEA49C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ea typeface="+mj-lt"/>
                <a:cs typeface="+mj-lt"/>
              </a:rPr>
              <a:t>Matematyka</a:t>
            </a:r>
            <a:endParaRPr lang="en-US" err="1"/>
          </a:p>
        </p:txBody>
      </p:sp>
      <p:pic>
        <p:nvPicPr>
          <p:cNvPr id="5" name="Picture 4" descr="Formuły napisane na tablicach">
            <a:extLst>
              <a:ext uri="{FF2B5EF4-FFF2-40B4-BE49-F238E27FC236}">
                <a16:creationId xmlns:a16="http://schemas.microsoft.com/office/drawing/2014/main" id="{3B461636-CAC2-575E-A45D-3956AC1B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7" r="30761" b="4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3C9C-BADE-C849-E15E-E9C7FD3F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j-lt"/>
                <a:cs typeface="+mj-lt"/>
              </a:rPr>
              <a:t>Pitagoras i jego uczniowie wprowadzili wiele pojęć i twierdzeń matematycznych, które miały duży wpływ na rozwój tej nauki. Oprócz twierdzenia Pitagorasa, zajmowali się również badaniami nad liczbami i ich właściwościami.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9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8E8B0-A5F9-8917-2D19-B8CF4DF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ea typeface="+mj-lt"/>
                <a:cs typeface="+mj-lt"/>
              </a:rPr>
              <a:t>Filozofia</a:t>
            </a:r>
            <a:endParaRPr lang="en-US" err="1"/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A2C9B647-F620-3C11-B64F-996B403C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0" r="5276" b="7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A4FA-058D-5C3C-1A14-63F9AF5B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Pitagoras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był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tylko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matematykiem</a:t>
            </a:r>
            <a:r>
              <a:rPr lang="en-US" dirty="0">
                <a:ea typeface="+mj-lt"/>
                <a:cs typeface="+mj-lt"/>
              </a:rPr>
              <a:t>, ale </a:t>
            </a:r>
            <a:r>
              <a:rPr lang="en-US" dirty="0" err="1">
                <a:ea typeface="+mj-lt"/>
                <a:cs typeface="+mj-lt"/>
              </a:rPr>
              <a:t>również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filozofem</a:t>
            </a:r>
            <a:r>
              <a:rPr lang="en-US" dirty="0">
                <a:ea typeface="+mj-lt"/>
                <a:cs typeface="+mj-lt"/>
              </a:rPr>
              <a:t>. </a:t>
            </a:r>
            <a:r>
              <a:rPr lang="en-US" dirty="0" err="1">
                <a:ea typeface="+mj-lt"/>
                <a:cs typeface="+mj-lt"/>
              </a:rPr>
              <a:t>Jego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myśli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obejmowały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wiele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dziedzin</a:t>
            </a:r>
            <a:r>
              <a:rPr lang="en-US" dirty="0">
                <a:ea typeface="+mj-lt"/>
                <a:cs typeface="+mj-lt"/>
              </a:rPr>
              <a:t>, w </a:t>
            </a:r>
            <a:r>
              <a:rPr lang="en-US" dirty="0" err="1">
                <a:ea typeface="+mj-lt"/>
                <a:cs typeface="+mj-lt"/>
              </a:rPr>
              <a:t>tym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etykę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metafizykę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teorię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duszy</a:t>
            </a:r>
            <a:r>
              <a:rPr lang="en-US" dirty="0">
                <a:ea typeface="+mj-lt"/>
                <a:cs typeface="+mj-lt"/>
              </a:rPr>
              <a:t>.</a:t>
            </a:r>
            <a:endParaRPr lang="en-US" dirty="0"/>
          </a:p>
          <a:p>
            <a:endParaRPr lang="en-US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1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1264-F88B-1419-593D-29054C18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Religia</a:t>
            </a:r>
            <a:endParaRPr lang="en-US"/>
          </a:p>
        </p:txBody>
      </p:sp>
      <p:pic>
        <p:nvPicPr>
          <p:cNvPr id="24" name="Picture 23" descr="Formuły napisane na tablicach">
            <a:extLst>
              <a:ext uri="{FF2B5EF4-FFF2-40B4-BE49-F238E27FC236}">
                <a16:creationId xmlns:a16="http://schemas.microsoft.com/office/drawing/2014/main" id="{8840964E-536B-D64D-D371-63DDA1DE6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7" r="30761" b="4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0954-6A80-3CEB-8DF1-A65ABDE4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r>
              <a:rPr lang="en-US">
                <a:ea typeface="+mj-lt"/>
                <a:cs typeface="+mj-lt"/>
              </a:rPr>
              <a:t>Wielu </a:t>
            </a:r>
            <a:r>
              <a:rPr lang="en-US" err="1">
                <a:ea typeface="+mj-lt"/>
                <a:cs typeface="+mj-lt"/>
              </a:rPr>
              <a:t>badaczy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uważa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że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szkoła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pitagorejska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miała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charakter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religijny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gdzie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matematyka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filozofia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łączyły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się</a:t>
            </a:r>
            <a:r>
              <a:rPr lang="en-US">
                <a:ea typeface="+mj-lt"/>
                <a:cs typeface="+mj-lt"/>
              </a:rPr>
              <a:t> z </a:t>
            </a:r>
            <a:r>
              <a:rPr lang="en-US" err="1">
                <a:ea typeface="+mj-lt"/>
                <a:cs typeface="+mj-lt"/>
              </a:rPr>
              <a:t>mistycyzmem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rytuałami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religijnymi</a:t>
            </a:r>
            <a:r>
              <a:rPr lang="en-US">
                <a:ea typeface="+mj-lt"/>
                <a:cs typeface="+mj-lt"/>
              </a:rPr>
              <a:t>. </a:t>
            </a:r>
            <a:r>
              <a:rPr lang="en-US" err="1">
                <a:ea typeface="+mj-lt"/>
                <a:cs typeface="+mj-lt"/>
              </a:rPr>
              <a:t>Pitagorasowi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przypisuje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się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wiele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naukowych</a:t>
            </a:r>
            <a:r>
              <a:rPr lang="en-US">
                <a:ea typeface="+mj-lt"/>
                <a:cs typeface="+mj-lt"/>
              </a:rPr>
              <a:t>, ale </a:t>
            </a:r>
            <a:r>
              <a:rPr lang="en-US" err="1">
                <a:ea typeface="+mj-lt"/>
                <a:cs typeface="+mj-lt"/>
              </a:rPr>
              <a:t>także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mistycznych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idei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takich</a:t>
            </a:r>
            <a:r>
              <a:rPr lang="en-US">
                <a:ea typeface="+mj-lt"/>
                <a:cs typeface="+mj-lt"/>
              </a:rPr>
              <a:t> jak </a:t>
            </a:r>
            <a:r>
              <a:rPr lang="en-US" err="1">
                <a:ea typeface="+mj-lt"/>
                <a:cs typeface="+mj-lt"/>
              </a:rPr>
              <a:t>nauka</a:t>
            </a:r>
            <a:r>
              <a:rPr lang="en-US">
                <a:ea typeface="+mj-lt"/>
                <a:cs typeface="+mj-lt"/>
              </a:rPr>
              <a:t> o </a:t>
            </a:r>
            <a:r>
              <a:rPr lang="en-US" err="1">
                <a:ea typeface="+mj-lt"/>
                <a:cs typeface="+mj-lt"/>
              </a:rPr>
              <a:t>liczbach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które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miały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magiczne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lub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duchowe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znaczenie</a:t>
            </a:r>
            <a:r>
              <a:rPr lang="en-US">
                <a:ea typeface="+mj-lt"/>
                <a:cs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3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9BE32-F0BE-3ADE-4295-819A344E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28" y="339864"/>
            <a:ext cx="5397472" cy="120289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ea typeface="+mj-lt"/>
                <a:cs typeface="+mj-lt"/>
              </a:rPr>
              <a:t>Śmierć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dziedzictwo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FFA1A-1957-DA1A-6C1F-28C4BA32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7" y="685800"/>
            <a:ext cx="4053840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C9EE-C3D9-FCDD-248D-3EF72186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814732"/>
            <a:ext cx="5426844" cy="45016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Jak </a:t>
            </a:r>
            <a:r>
              <a:rPr lang="en-US" sz="1300" b="1" err="1"/>
              <a:t>wczesniej</a:t>
            </a:r>
            <a:r>
              <a:rPr lang="en-US" sz="1300" b="1"/>
              <a:t> </a:t>
            </a:r>
            <a:r>
              <a:rPr lang="en-US" sz="1300" b="1" err="1"/>
              <a:t>było</a:t>
            </a:r>
            <a:r>
              <a:rPr lang="en-US" sz="1300" b="1"/>
              <a:t> </a:t>
            </a:r>
            <a:r>
              <a:rPr lang="en-US" sz="1300" b="1" err="1"/>
              <a:t>napisane</a:t>
            </a:r>
            <a:r>
              <a:rPr lang="en-US" sz="1300" b="1"/>
              <a:t> </a:t>
            </a:r>
            <a:r>
              <a:rPr lang="en-US" sz="1300" b="1" err="1"/>
              <a:t>Pitagoras</a:t>
            </a:r>
            <a:r>
              <a:rPr lang="en-US" sz="1300" b="1"/>
              <a:t> </a:t>
            </a:r>
            <a:r>
              <a:rPr lang="en-US" sz="1300" b="1" err="1">
                <a:ea typeface="+mj-lt"/>
                <a:cs typeface="+mj-lt"/>
              </a:rPr>
              <a:t>zmarł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około</a:t>
            </a:r>
            <a:r>
              <a:rPr lang="en-US" sz="1300" b="1">
                <a:ea typeface="+mj-lt"/>
                <a:cs typeface="+mj-lt"/>
              </a:rPr>
              <a:t> 495 </a:t>
            </a:r>
            <a:r>
              <a:rPr lang="en-US" sz="1300" b="1" err="1">
                <a:ea typeface="+mj-lt"/>
                <a:cs typeface="+mj-lt"/>
              </a:rPr>
              <a:t>roku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p.n.e.</a:t>
            </a:r>
            <a:r>
              <a:rPr lang="en-US" sz="1300" b="1">
                <a:ea typeface="+mj-lt"/>
                <a:cs typeface="+mj-lt"/>
              </a:rPr>
              <a:t> </a:t>
            </a:r>
            <a:r>
              <a:rPr lang="en-US" sz="1300" b="1" err="1">
                <a:ea typeface="+mj-lt"/>
                <a:cs typeface="+mj-lt"/>
              </a:rPr>
              <a:t>Według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jednej</a:t>
            </a:r>
            <a:r>
              <a:rPr lang="en-US" sz="1300" b="1">
                <a:ea typeface="+mj-lt"/>
                <a:cs typeface="+mj-lt"/>
              </a:rPr>
              <a:t> z legend, </a:t>
            </a:r>
            <a:r>
              <a:rPr lang="en-US" sz="1300" b="1" err="1">
                <a:ea typeface="+mj-lt"/>
                <a:cs typeface="+mj-lt"/>
              </a:rPr>
              <a:t>Pitagoras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zmarł</a:t>
            </a:r>
            <a:r>
              <a:rPr lang="en-US" sz="1300" b="1">
                <a:ea typeface="+mj-lt"/>
                <a:cs typeface="+mj-lt"/>
              </a:rPr>
              <a:t> w </a:t>
            </a:r>
            <a:r>
              <a:rPr lang="en-US" sz="1300" b="1" err="1">
                <a:ea typeface="+mj-lt"/>
                <a:cs typeface="+mj-lt"/>
              </a:rPr>
              <a:t>wyniku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prześladowań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lub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zatrucia</a:t>
            </a:r>
            <a:r>
              <a:rPr lang="en-US" sz="1300" b="1">
                <a:ea typeface="+mj-lt"/>
                <a:cs typeface="+mj-lt"/>
              </a:rPr>
              <a:t>, </a:t>
            </a:r>
            <a:r>
              <a:rPr lang="en-US" sz="1300" b="1" err="1">
                <a:ea typeface="+mj-lt"/>
                <a:cs typeface="+mj-lt"/>
              </a:rPr>
              <a:t>ponieważ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jego</a:t>
            </a:r>
            <a:r>
              <a:rPr lang="en-US" sz="1300" b="1">
                <a:ea typeface="+mj-lt"/>
                <a:cs typeface="+mj-lt"/>
              </a:rPr>
              <a:t> idee </a:t>
            </a:r>
            <a:r>
              <a:rPr lang="en-US" sz="1300" b="1" err="1">
                <a:ea typeface="+mj-lt"/>
                <a:cs typeface="+mj-lt"/>
              </a:rPr>
              <a:t>były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zbyt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kontrowersyjne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dla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ówczesnej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społeczności</a:t>
            </a:r>
            <a:r>
              <a:rPr lang="en-US" sz="1300" b="1">
                <a:ea typeface="+mj-lt"/>
                <a:cs typeface="+mj-lt"/>
              </a:rPr>
              <a:t>. Inna legenda </a:t>
            </a:r>
            <a:r>
              <a:rPr lang="en-US" sz="1300" b="1" err="1">
                <a:ea typeface="+mj-lt"/>
                <a:cs typeface="+mj-lt"/>
              </a:rPr>
              <a:t>głosi</a:t>
            </a:r>
            <a:r>
              <a:rPr lang="en-US" sz="1300" b="1">
                <a:ea typeface="+mj-lt"/>
                <a:cs typeface="+mj-lt"/>
              </a:rPr>
              <a:t>, </a:t>
            </a:r>
            <a:r>
              <a:rPr lang="en-US" sz="1300" b="1" err="1">
                <a:ea typeface="+mj-lt"/>
                <a:cs typeface="+mj-lt"/>
              </a:rPr>
              <a:t>że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Pitagoras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zginął</a:t>
            </a:r>
            <a:r>
              <a:rPr lang="en-US" sz="1300" b="1">
                <a:ea typeface="+mj-lt"/>
                <a:cs typeface="+mj-lt"/>
              </a:rPr>
              <a:t> w </a:t>
            </a:r>
            <a:r>
              <a:rPr lang="en-US" sz="1300" b="1" err="1">
                <a:ea typeface="+mj-lt"/>
                <a:cs typeface="+mj-lt"/>
              </a:rPr>
              <a:t>pożarze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swojego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domu</a:t>
            </a:r>
            <a:r>
              <a:rPr lang="en-US" sz="1300" b="1">
                <a:ea typeface="+mj-lt"/>
                <a:cs typeface="+mj-lt"/>
              </a:rPr>
              <a:t> w </a:t>
            </a:r>
            <a:r>
              <a:rPr lang="en-US" sz="1300" b="1" err="1">
                <a:ea typeface="+mj-lt"/>
                <a:cs typeface="+mj-lt"/>
              </a:rPr>
              <a:t>Krotonie</a:t>
            </a:r>
            <a:r>
              <a:rPr lang="en-US" sz="1300" b="1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j-lt"/>
                <a:cs typeface="+mj-lt"/>
              </a:rPr>
              <a:t>Co do </a:t>
            </a:r>
            <a:r>
              <a:rPr lang="en-US" sz="1300" b="1" err="1">
                <a:ea typeface="+mj-lt"/>
                <a:cs typeface="+mj-lt"/>
              </a:rPr>
              <a:t>dziedzictwa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Pitagorasa</a:t>
            </a:r>
            <a:r>
              <a:rPr lang="en-US" sz="1300" b="1">
                <a:ea typeface="+mj-lt"/>
                <a:cs typeface="+mj-lt"/>
              </a:rPr>
              <a:t>, to jest ono </a:t>
            </a:r>
            <a:r>
              <a:rPr lang="en-US" sz="1300" b="1" err="1">
                <a:ea typeface="+mj-lt"/>
                <a:cs typeface="+mj-lt"/>
              </a:rPr>
              <a:t>znaczne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i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obejmuje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zarówno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jego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matematyczne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osiągnięcia</a:t>
            </a:r>
            <a:r>
              <a:rPr lang="en-US" sz="1300" b="1">
                <a:ea typeface="+mj-lt"/>
                <a:cs typeface="+mj-lt"/>
              </a:rPr>
              <a:t>, jak </a:t>
            </a:r>
            <a:r>
              <a:rPr lang="en-US" sz="1300" b="1" err="1">
                <a:ea typeface="+mj-lt"/>
                <a:cs typeface="+mj-lt"/>
              </a:rPr>
              <a:t>i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filozofię</a:t>
            </a:r>
            <a:r>
              <a:rPr lang="en-US" sz="1300" b="1">
                <a:ea typeface="+mj-lt"/>
                <a:cs typeface="+mj-lt"/>
              </a:rPr>
              <a:t>. </a:t>
            </a:r>
            <a:r>
              <a:rPr lang="en-US" sz="1300" b="1" err="1">
                <a:ea typeface="+mj-lt"/>
                <a:cs typeface="+mj-lt"/>
              </a:rPr>
              <a:t>Pitagorejczycy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znani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byli</a:t>
            </a:r>
            <a:r>
              <a:rPr lang="en-US" sz="1300" b="1">
                <a:ea typeface="+mj-lt"/>
                <a:cs typeface="+mj-lt"/>
              </a:rPr>
              <a:t> z </a:t>
            </a:r>
            <a:r>
              <a:rPr lang="en-US" sz="1300" b="1" err="1">
                <a:ea typeface="+mj-lt"/>
                <a:cs typeface="+mj-lt"/>
              </a:rPr>
              <a:t>pracy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nad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teorią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liczb</a:t>
            </a:r>
            <a:r>
              <a:rPr lang="en-US" sz="1300" b="1">
                <a:ea typeface="+mj-lt"/>
                <a:cs typeface="+mj-lt"/>
              </a:rPr>
              <a:t>, </a:t>
            </a:r>
            <a:r>
              <a:rPr lang="en-US" sz="1300" b="1" err="1">
                <a:ea typeface="+mj-lt"/>
                <a:cs typeface="+mj-lt"/>
              </a:rPr>
              <a:t>tworzenia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instrumentów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matematycznych</a:t>
            </a:r>
            <a:r>
              <a:rPr lang="en-US" sz="1300" b="1">
                <a:ea typeface="+mj-lt"/>
                <a:cs typeface="+mj-lt"/>
              </a:rPr>
              <a:t>, </a:t>
            </a:r>
            <a:r>
              <a:rPr lang="en-US" sz="1300" b="1" err="1">
                <a:ea typeface="+mj-lt"/>
                <a:cs typeface="+mj-lt"/>
              </a:rPr>
              <a:t>takich</a:t>
            </a:r>
            <a:r>
              <a:rPr lang="en-US" sz="1300" b="1">
                <a:ea typeface="+mj-lt"/>
                <a:cs typeface="+mj-lt"/>
              </a:rPr>
              <a:t> jak monochord, </a:t>
            </a:r>
            <a:r>
              <a:rPr lang="en-US" sz="1300" b="1" err="1">
                <a:ea typeface="+mj-lt"/>
                <a:cs typeface="+mj-lt"/>
              </a:rPr>
              <a:t>oraz</a:t>
            </a:r>
            <a:r>
              <a:rPr lang="en-US" sz="1300" b="1">
                <a:ea typeface="+mj-lt"/>
                <a:cs typeface="+mj-lt"/>
              </a:rPr>
              <a:t> z </a:t>
            </a:r>
            <a:r>
              <a:rPr lang="en-US" sz="1300" b="1" err="1">
                <a:ea typeface="+mj-lt"/>
                <a:cs typeface="+mj-lt"/>
              </a:rPr>
              <a:t>wierzeń</a:t>
            </a:r>
            <a:r>
              <a:rPr lang="en-US" sz="1300" b="1">
                <a:ea typeface="+mj-lt"/>
                <a:cs typeface="+mj-lt"/>
              </a:rPr>
              <a:t> w </a:t>
            </a:r>
            <a:r>
              <a:rPr lang="en-US" sz="1300" b="1" err="1">
                <a:ea typeface="+mj-lt"/>
                <a:cs typeface="+mj-lt"/>
              </a:rPr>
              <a:t>znaczenie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liczb</a:t>
            </a:r>
            <a:r>
              <a:rPr lang="en-US" sz="1300" b="1">
                <a:ea typeface="+mj-lt"/>
                <a:cs typeface="+mj-lt"/>
              </a:rPr>
              <a:t> </a:t>
            </a:r>
            <a:r>
              <a:rPr lang="en-US" sz="1300" b="1" err="1">
                <a:ea typeface="+mj-lt"/>
                <a:cs typeface="+mj-lt"/>
              </a:rPr>
              <a:t>i</a:t>
            </a:r>
            <a:r>
              <a:rPr lang="en-US" sz="1300" b="1">
                <a:ea typeface="+mj-lt"/>
                <a:cs typeface="+mj-lt"/>
              </a:rPr>
              <a:t> ich </a:t>
            </a:r>
            <a:r>
              <a:rPr lang="en-US" sz="1300" b="1" err="1">
                <a:ea typeface="+mj-lt"/>
                <a:cs typeface="+mj-lt"/>
              </a:rPr>
              <a:t>relacji</a:t>
            </a:r>
            <a:r>
              <a:rPr lang="en-US" sz="1300" b="1">
                <a:ea typeface="+mj-lt"/>
                <a:cs typeface="+mj-lt"/>
              </a:rPr>
              <a:t> do </a:t>
            </a:r>
            <a:r>
              <a:rPr lang="en-US" sz="1300" b="1" err="1">
                <a:ea typeface="+mj-lt"/>
                <a:cs typeface="+mj-lt"/>
              </a:rPr>
              <a:t>wszechświata</a:t>
            </a:r>
            <a:r>
              <a:rPr lang="en-US" sz="1300" b="1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 b="1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ea typeface="+mj-lt"/>
                <a:cs typeface="+mj-lt"/>
              </a:rPr>
              <a:t>W </a:t>
            </a:r>
            <a:r>
              <a:rPr lang="en-US" sz="1300" b="1" dirty="0" err="1">
                <a:ea typeface="+mj-lt"/>
                <a:cs typeface="+mj-lt"/>
              </a:rPr>
              <a:t>filozofii</a:t>
            </a:r>
            <a:r>
              <a:rPr lang="en-US" sz="1300" b="1" dirty="0">
                <a:ea typeface="+mj-lt"/>
                <a:cs typeface="+mj-lt"/>
              </a:rPr>
              <a:t>, </a:t>
            </a:r>
            <a:r>
              <a:rPr lang="en-US" sz="1300" b="1" dirty="0" err="1">
                <a:ea typeface="+mj-lt"/>
                <a:cs typeface="+mj-lt"/>
              </a:rPr>
              <a:t>pitagorejczycy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wierzyli</a:t>
            </a:r>
            <a:r>
              <a:rPr lang="en-US" sz="1300" b="1" dirty="0">
                <a:ea typeface="+mj-lt"/>
                <a:cs typeface="+mj-lt"/>
              </a:rPr>
              <a:t> w </a:t>
            </a:r>
            <a:r>
              <a:rPr lang="en-US" sz="1300" b="1" dirty="0" err="1">
                <a:ea typeface="+mj-lt"/>
                <a:cs typeface="+mj-lt"/>
              </a:rPr>
              <a:t>transmigrację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dusz</a:t>
            </a:r>
            <a:r>
              <a:rPr lang="en-US" sz="1300" b="1" dirty="0">
                <a:ea typeface="+mj-lt"/>
                <a:cs typeface="+mj-lt"/>
              </a:rPr>
              <a:t>, </a:t>
            </a:r>
            <a:r>
              <a:rPr lang="en-US" sz="1300" b="1" dirty="0" err="1">
                <a:ea typeface="+mj-lt"/>
                <a:cs typeface="+mj-lt"/>
              </a:rPr>
              <a:t>czyli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reinkarnację</a:t>
            </a:r>
            <a:r>
              <a:rPr lang="en-US" sz="1300" b="1" dirty="0">
                <a:ea typeface="+mj-lt"/>
                <a:cs typeface="+mj-lt"/>
              </a:rPr>
              <a:t>, </a:t>
            </a:r>
            <a:r>
              <a:rPr lang="en-US" sz="1300" b="1" dirty="0" err="1">
                <a:ea typeface="+mj-lt"/>
                <a:cs typeface="+mj-lt"/>
              </a:rPr>
              <a:t>oraz</a:t>
            </a:r>
            <a:r>
              <a:rPr lang="en-US" sz="1300" b="1" dirty="0">
                <a:ea typeface="+mj-lt"/>
                <a:cs typeface="+mj-lt"/>
              </a:rPr>
              <a:t> w </a:t>
            </a:r>
            <a:r>
              <a:rPr lang="en-US" sz="1300" b="1" dirty="0" err="1">
                <a:ea typeface="+mj-lt"/>
                <a:cs typeface="+mj-lt"/>
              </a:rPr>
              <a:t>istnienie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harmonii</a:t>
            </a:r>
            <a:r>
              <a:rPr lang="en-US" sz="1300" b="1" dirty="0">
                <a:ea typeface="+mj-lt"/>
                <a:cs typeface="+mj-lt"/>
              </a:rPr>
              <a:t> w </a:t>
            </a:r>
            <a:r>
              <a:rPr lang="en-US" sz="1300" b="1" dirty="0" err="1">
                <a:ea typeface="+mj-lt"/>
                <a:cs typeface="+mj-lt"/>
              </a:rPr>
              <a:t>świecie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wewnętrzną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równowagę</a:t>
            </a:r>
            <a:r>
              <a:rPr lang="en-US" sz="1300" b="1" dirty="0">
                <a:ea typeface="+mj-lt"/>
                <a:cs typeface="+mj-lt"/>
              </a:rPr>
              <a:t>. Ich </a:t>
            </a:r>
            <a:r>
              <a:rPr lang="en-US" sz="1300" b="1" dirty="0" err="1">
                <a:ea typeface="+mj-lt"/>
                <a:cs typeface="+mj-lt"/>
              </a:rPr>
              <a:t>nauki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miały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wpływ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na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rozwój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filozofii</a:t>
            </a:r>
            <a:r>
              <a:rPr lang="en-US" sz="1300" b="1" dirty="0">
                <a:ea typeface="+mj-lt"/>
                <a:cs typeface="+mj-lt"/>
              </a:rPr>
              <a:t>, </a:t>
            </a:r>
            <a:r>
              <a:rPr lang="en-US" sz="1300" b="1" dirty="0" err="1">
                <a:ea typeface="+mj-lt"/>
                <a:cs typeface="+mj-lt"/>
              </a:rPr>
              <a:t>matematyki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nauki</a:t>
            </a:r>
            <a:r>
              <a:rPr lang="en-US" sz="1300" b="1" dirty="0">
                <a:ea typeface="+mj-lt"/>
                <a:cs typeface="+mj-lt"/>
              </a:rPr>
              <a:t> w </a:t>
            </a:r>
            <a:r>
              <a:rPr lang="en-US" sz="1300" b="1" dirty="0" err="1">
                <a:ea typeface="+mj-lt"/>
                <a:cs typeface="+mj-lt"/>
              </a:rPr>
              <a:t>ogólności</a:t>
            </a:r>
            <a:r>
              <a:rPr lang="en-US" sz="1300" b="1" dirty="0">
                <a:ea typeface="+mj-lt"/>
                <a:cs typeface="+mj-lt"/>
              </a:rPr>
              <a:t> w </a:t>
            </a:r>
            <a:r>
              <a:rPr lang="en-US" sz="1300" b="1" dirty="0" err="1">
                <a:ea typeface="+mj-lt"/>
                <a:cs typeface="+mj-lt"/>
              </a:rPr>
              <a:t>starożytnej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Grecji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poza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nią</a:t>
            </a:r>
            <a:r>
              <a:rPr lang="en-US" sz="1300" b="1" dirty="0">
                <a:ea typeface="+mj-lt"/>
                <a:cs typeface="+mj-lt"/>
              </a:rPr>
              <a:t>. </a:t>
            </a:r>
            <a:r>
              <a:rPr lang="en-US" sz="1300" b="1" dirty="0" err="1">
                <a:ea typeface="+mj-lt"/>
                <a:cs typeface="+mj-lt"/>
              </a:rPr>
              <a:t>Jednakże</a:t>
            </a:r>
            <a:r>
              <a:rPr lang="en-US" sz="1300" b="1" dirty="0">
                <a:ea typeface="+mj-lt"/>
                <a:cs typeface="+mj-lt"/>
              </a:rPr>
              <a:t>, ze </a:t>
            </a:r>
            <a:r>
              <a:rPr lang="en-US" sz="1300" b="1" dirty="0" err="1">
                <a:ea typeface="+mj-lt"/>
                <a:cs typeface="+mj-lt"/>
              </a:rPr>
              <a:t>względu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na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brak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konkretnych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pism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Pitagorasa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oraz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zniekształcenia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przez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przekazy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ustne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i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interpretacje</a:t>
            </a:r>
            <a:r>
              <a:rPr lang="en-US" sz="1300" b="1" dirty="0">
                <a:ea typeface="+mj-lt"/>
                <a:cs typeface="+mj-lt"/>
              </a:rPr>
              <a:t>, </a:t>
            </a:r>
            <a:r>
              <a:rPr lang="en-US" sz="1300" b="1" dirty="0" err="1">
                <a:ea typeface="+mj-lt"/>
                <a:cs typeface="+mj-lt"/>
              </a:rPr>
              <a:t>dokładne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zrozumienie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jego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dziedzictwa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może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być</a:t>
            </a:r>
            <a:r>
              <a:rPr lang="en-US" sz="1300" b="1" dirty="0">
                <a:ea typeface="+mj-lt"/>
                <a:cs typeface="+mj-lt"/>
              </a:rPr>
              <a:t> </a:t>
            </a:r>
            <a:r>
              <a:rPr lang="en-US" sz="1300" b="1" dirty="0" err="1">
                <a:ea typeface="+mj-lt"/>
                <a:cs typeface="+mj-lt"/>
              </a:rPr>
              <a:t>trudne</a:t>
            </a:r>
            <a:r>
              <a:rPr lang="en-US" sz="1300" b="1" dirty="0">
                <a:ea typeface="+mj-lt"/>
                <a:cs typeface="+mj-lt"/>
              </a:rPr>
              <a:t>.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27101358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ClassicFrameVTI</vt:lpstr>
      <vt:lpstr>PREZENTACJA </vt:lpstr>
      <vt:lpstr> Najsłynniejszym matematykiem był pitagoras</vt:lpstr>
      <vt:lpstr>PowerPoint Presentation</vt:lpstr>
      <vt:lpstr>Szkoła Pitagorejska</vt:lpstr>
      <vt:lpstr>Twierdzenie Pitagorasa</vt:lpstr>
      <vt:lpstr>Matematyka</vt:lpstr>
      <vt:lpstr>Filozofia</vt:lpstr>
      <vt:lpstr>Religia</vt:lpstr>
      <vt:lpstr>Śmierć i dziedzictwo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261</cp:revision>
  <dcterms:created xsi:type="dcterms:W3CDTF">2024-02-29T15:18:03Z</dcterms:created>
  <dcterms:modified xsi:type="dcterms:W3CDTF">2024-02-29T16:10:26Z</dcterms:modified>
</cp:coreProperties>
</file>